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6"/>
  </p:notesMasterIdLst>
  <p:sldIdLst>
    <p:sldId id="256" r:id="rId2"/>
    <p:sldId id="303" r:id="rId3"/>
    <p:sldId id="304" r:id="rId4"/>
    <p:sldId id="305" r:id="rId5"/>
    <p:sldId id="293"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257" r:id="rId22"/>
    <p:sldId id="290" r:id="rId23"/>
    <p:sldId id="258" r:id="rId24"/>
    <p:sldId id="291" r:id="rId25"/>
    <p:sldId id="292" r:id="rId26"/>
    <p:sldId id="294" r:id="rId27"/>
    <p:sldId id="295" r:id="rId28"/>
    <p:sldId id="296" r:id="rId29"/>
    <p:sldId id="297" r:id="rId30"/>
    <p:sldId id="298" r:id="rId31"/>
    <p:sldId id="299" r:id="rId32"/>
    <p:sldId id="301" r:id="rId33"/>
    <p:sldId id="300" r:id="rId34"/>
    <p:sldId id="302"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Cambria Math" panose="02040503050406030204" pitchFamily="18" charset="0"/>
      <p:regular r:id="rId41"/>
    </p:embeddedFont>
    <p:embeddedFont>
      <p:font typeface="Fira Code" panose="020F0502020204030204" pitchFamily="34" charset="0"/>
      <p:regular r:id="rId42"/>
      <p:bold r:id="rId43"/>
      <p:italic r:id="rId44"/>
      <p:boldItalic r:id="rId45"/>
    </p:embeddedFont>
    <p:embeddedFont>
      <p:font typeface="Fira Sans Extra Condensed" panose="020B0503050000020004" pitchFamily="34" charset="0"/>
      <p:regular r:id="rId46"/>
      <p:bold r:id="rId47"/>
      <p:italic r:id="rId48"/>
      <p:boldItalic r:id="rId49"/>
    </p:embeddedFont>
    <p:embeddedFont>
      <p:font typeface="Fira Sans Extra Condensed Light" panose="020B0403050000020004" pitchFamily="34" charset="0"/>
      <p:regular r:id="rId50"/>
      <p:bold r:id="rId51"/>
      <p:italic r:id="rId52"/>
      <p:boldItalic r:id="rId53"/>
    </p:embeddedFont>
    <p:embeddedFont>
      <p:font typeface="Fira Sans Extra Condensed Medium" panose="020B0603050000020004" pitchFamily="34" charset="0"/>
      <p:regular r:id="rId54"/>
      <p:bold r:id="rId55"/>
      <p:italic r:id="rId56"/>
      <p:boldItalic r:id="rId57"/>
    </p:embeddedFont>
    <p:embeddedFont>
      <p:font typeface="Oswald" panose="020F0502020204030204" pitchFamily="34" charset="0"/>
      <p:regular r:id="rId58"/>
      <p:bold r:id="rId59"/>
      <p:italic r:id="rId60"/>
      <p:boldItalic r:id="rId61"/>
    </p:embeddedFont>
    <p:embeddedFont>
      <p:font typeface="Roboto" panose="020000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812B"/>
    <a:srgbClr val="3274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6"/>
  </p:normalViewPr>
  <p:slideViewPr>
    <p:cSldViewPr snapToGrid="0" snapToObjects="1" showGuides="1">
      <p:cViewPr varScale="1">
        <p:scale>
          <a:sx n="140" d="100"/>
          <a:sy n="140" d="100"/>
        </p:scale>
        <p:origin x="7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6.fntdata"/><Relationship Id="rId47" Type="http://schemas.openxmlformats.org/officeDocument/2006/relationships/font" Target="fonts/font11.fntdata"/><Relationship Id="rId63" Type="http://schemas.openxmlformats.org/officeDocument/2006/relationships/font" Target="fonts/font27.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font" Target="fonts/font14.fntdata"/><Relationship Id="rId55"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ea72f4a77_6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Arial" panose="020B0604020202020204" pitchFamily="34" charset="0"/>
              </a:rPr>
              <a:t>Hello, we are from group 6 and our group consists of </a:t>
            </a:r>
            <a:r>
              <a:rPr lang="en-US" b="0" i="0" dirty="0" err="1">
                <a:solidFill>
                  <a:srgbClr val="000000"/>
                </a:solidFill>
                <a:effectLst/>
                <a:latin typeface="Arial" panose="020B0604020202020204" pitchFamily="34" charset="0"/>
              </a:rPr>
              <a:t>KaiChen</a:t>
            </a:r>
            <a:r>
              <a:rPr lang="en-US" b="0" i="0" dirty="0">
                <a:solidFill>
                  <a:srgbClr val="000000"/>
                </a:solidFill>
                <a:effectLst/>
                <a:latin typeface="Arial" panose="020B0604020202020204" pitchFamily="34" charset="0"/>
              </a:rPr>
              <a:t>, Wei Kai, and Max. Welcome to the video presentation of our SC1015 Mini Project: HR Analytics: Job change of data scientists.</a:t>
            </a:r>
            <a:endParaRPr dirty="0"/>
          </a:p>
        </p:txBody>
      </p:sp>
    </p:spTree>
    <p:extLst>
      <p:ext uri="{BB962C8B-B14F-4D97-AF65-F5344CB8AC3E}">
        <p14:creationId xmlns:p14="http://schemas.microsoft.com/office/powerpoint/2010/main" val="189482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dirty="0">
                <a:solidFill>
                  <a:srgbClr val="000000"/>
                </a:solidFill>
                <a:effectLst/>
                <a:latin typeface="Calibri" panose="020F0502020204030204" pitchFamily="34" charset="0"/>
              </a:rPr>
              <a:t>We convert the numbers into percentages to get a better insight. From the results, we can see that there are 4 features that have less than 3% of missing value. We can drop the rows which have missing values of these 4 features because they will not affect much to the entire dataset. Besides that, we also notice that there are 4 features that have significant numbers of missing values. In this case, instead of dropping all of them directly, we will use other methods to deal with them. </a:t>
            </a:r>
            <a:endParaRPr lang="en-SG" dirty="0"/>
          </a:p>
        </p:txBody>
      </p:sp>
    </p:spTree>
    <p:extLst>
      <p:ext uri="{BB962C8B-B14F-4D97-AF65-F5344CB8AC3E}">
        <p14:creationId xmlns:p14="http://schemas.microsoft.com/office/powerpoint/2010/main" val="2559112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b="0" i="0" dirty="0">
                <a:solidFill>
                  <a:srgbClr val="000000"/>
                </a:solidFill>
                <a:effectLst/>
                <a:latin typeface="Calibri" panose="020F0502020204030204" pitchFamily="34" charset="0"/>
              </a:rPr>
              <a:t>For company size and company type, we can use last new job to fill some empty values. Since last new job indicates the difference in years between a person’s previous job and current job, if the person does not have any job changing experience and he currently does not have any company size and company type, we can deduce that this person does not have any employment yet. Therefore, we will indicate his company type and company size as no company.  </a:t>
            </a:r>
            <a:endParaRPr lang="en-SG" dirty="0"/>
          </a:p>
        </p:txBody>
      </p:sp>
    </p:spTree>
    <p:extLst>
      <p:ext uri="{BB962C8B-B14F-4D97-AF65-F5344CB8AC3E}">
        <p14:creationId xmlns:p14="http://schemas.microsoft.com/office/powerpoint/2010/main" val="4136054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b="0" i="0" dirty="0">
                <a:solidFill>
                  <a:srgbClr val="000000"/>
                </a:solidFill>
                <a:effectLst/>
                <a:latin typeface="Calibri" panose="020F0502020204030204" pitchFamily="34" charset="0"/>
              </a:rPr>
              <a:t>Next, in order to deal with the missing values in major discipline, we compare it with education level and we observe that a person with either a primary or high school degree does not have any major discipline. Hence, we can simply replace all the nan values in major discipline with no major discipline if the person only has either primary or high school degree. </a:t>
            </a:r>
            <a:endParaRPr lang="en-SG" dirty="0"/>
          </a:p>
        </p:txBody>
      </p:sp>
    </p:spTree>
    <p:extLst>
      <p:ext uri="{BB962C8B-B14F-4D97-AF65-F5344CB8AC3E}">
        <p14:creationId xmlns:p14="http://schemas.microsoft.com/office/powerpoint/2010/main" val="3459382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After that, for the remaining missing values we substitute them with missing indicators because we do not want to drop them directly as they still contribute to a big portion to the dataset. Next, I will pass to </a:t>
            </a:r>
            <a:r>
              <a:rPr lang="en-SG" dirty="0" err="1"/>
              <a:t>wei</a:t>
            </a:r>
            <a:r>
              <a:rPr lang="en-SG" dirty="0"/>
              <a:t> kai to elaborate on EDA.</a:t>
            </a:r>
          </a:p>
        </p:txBody>
      </p:sp>
    </p:spTree>
    <p:extLst>
      <p:ext uri="{BB962C8B-B14F-4D97-AF65-F5344CB8AC3E}">
        <p14:creationId xmlns:p14="http://schemas.microsoft.com/office/powerpoint/2010/main" val="599440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ea72f4a77_6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4241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a22a4a535_2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a22a4a535_2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First we will look that the gender distribution between jo-seekers and non job-seekers, we found out that we have a male dominated dataset and this tells us that data science is more popular among Males. </a:t>
            </a:r>
            <a:endParaRPr dirty="0"/>
          </a:p>
        </p:txBody>
      </p:sp>
    </p:spTree>
    <p:extLst>
      <p:ext uri="{BB962C8B-B14F-4D97-AF65-F5344CB8AC3E}">
        <p14:creationId xmlns:p14="http://schemas.microsoft.com/office/powerpoint/2010/main" val="399925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a22a4a535_2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a22a4a535_2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effectLst/>
                <a:latin typeface="-apple-system"/>
              </a:rPr>
              <a:t>Next, we will check the percentage of </a:t>
            </a:r>
            <a:r>
              <a:rPr lang="en-US" b="1" i="0" dirty="0">
                <a:effectLst/>
                <a:latin typeface="-apple-system"/>
              </a:rPr>
              <a:t>Job-Seekers</a:t>
            </a:r>
            <a:r>
              <a:rPr lang="en-US" b="0" i="0" dirty="0">
                <a:effectLst/>
                <a:latin typeface="-apple-system"/>
              </a:rPr>
              <a:t> in each category.</a:t>
            </a:r>
          </a:p>
          <a:p>
            <a:pPr marL="0" lvl="0" indent="0" algn="l" rtl="0">
              <a:spcBef>
                <a:spcPts val="0"/>
              </a:spcBef>
              <a:spcAft>
                <a:spcPts val="0"/>
              </a:spcAft>
              <a:buNone/>
            </a:pPr>
            <a:r>
              <a:rPr lang="en-US" b="0" i="0" dirty="0">
                <a:effectLst/>
                <a:latin typeface="-apple-system"/>
              </a:rPr>
              <a:t>From the graph, it seems that each category of </a:t>
            </a:r>
            <a:r>
              <a:rPr lang="en-US" dirty="0"/>
              <a:t>gender</a:t>
            </a:r>
            <a:r>
              <a:rPr lang="en-US" b="0" i="0" dirty="0">
                <a:effectLst/>
                <a:latin typeface="-apple-system"/>
              </a:rPr>
              <a:t> shares about the same </a:t>
            </a:r>
            <a:r>
              <a:rPr lang="en-US" b="0" i="0">
                <a:effectLst/>
                <a:latin typeface="-apple-system"/>
              </a:rPr>
              <a:t>ratio of</a:t>
            </a:r>
            <a:r>
              <a:rPr lang="en-GB" b="0" i="0">
                <a:effectLst/>
                <a:latin typeface="-apple-system"/>
              </a:rPr>
              <a:t> </a:t>
            </a:r>
            <a:r>
              <a:rPr lang="en-US" b="0" i="0">
                <a:effectLst/>
                <a:latin typeface="-apple-system"/>
              </a:rPr>
              <a:t>which </a:t>
            </a:r>
            <a:r>
              <a:rPr lang="en-US" b="0" i="0" dirty="0">
                <a:effectLst/>
                <a:latin typeface="-apple-system"/>
              </a:rPr>
              <a:t>is approximately between </a:t>
            </a:r>
            <a:r>
              <a:rPr lang="en-US" b="0" i="0">
                <a:effectLst/>
                <a:latin typeface="-apple-system"/>
              </a:rPr>
              <a:t>22~25%</a:t>
            </a:r>
            <a:r>
              <a:rPr lang="en-GB" b="0" i="0">
                <a:effectLst/>
                <a:latin typeface="-apple-system"/>
              </a:rPr>
              <a:t> of job-seekers</a:t>
            </a:r>
            <a:r>
              <a:rPr lang="en-US" b="0" i="0">
                <a:effectLst/>
                <a:latin typeface="-apple-system"/>
              </a:rPr>
              <a:t>. </a:t>
            </a:r>
            <a:r>
              <a:rPr lang="en-US" b="0" i="0" dirty="0">
                <a:effectLst/>
                <a:latin typeface="-apple-system"/>
              </a:rPr>
              <a:t>Hence, we can deduce that </a:t>
            </a:r>
            <a:r>
              <a:rPr lang="en-US" dirty="0"/>
              <a:t>gender</a:t>
            </a:r>
            <a:r>
              <a:rPr lang="en-US" b="0" i="0" dirty="0">
                <a:effectLst/>
                <a:latin typeface="-apple-system"/>
              </a:rPr>
              <a:t> is not a key factor of Job-changing.</a:t>
            </a:r>
            <a:endParaRPr dirty="0"/>
          </a:p>
        </p:txBody>
      </p:sp>
    </p:spTree>
    <p:extLst>
      <p:ext uri="{BB962C8B-B14F-4D97-AF65-F5344CB8AC3E}">
        <p14:creationId xmlns:p14="http://schemas.microsoft.com/office/powerpoint/2010/main" val="809458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a22a4a535_2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a22a4a535_2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t>Now we look the Distribution for City Development Index,</a:t>
            </a:r>
            <a:r>
              <a:rPr lang="en-US" b="0" i="0" dirty="0">
                <a:effectLst/>
                <a:latin typeface="-apple-system"/>
              </a:rPr>
              <a:t> Interestingly, we can see that there are two spikes in the graph, one is around 0.60 ~ 0.65 and the other is around 0.87 ~ 0.95. This means that most of the people live within these two ranges. A significant observation is that people who live in the higher </a:t>
            </a:r>
            <a:r>
              <a:rPr lang="en-US"/>
              <a:t>CDI</a:t>
            </a:r>
            <a:r>
              <a:rPr lang="en-US" b="0" i="0">
                <a:effectLst/>
                <a:latin typeface="-apple-system"/>
              </a:rPr>
              <a:t> cit</a:t>
            </a:r>
            <a:r>
              <a:rPr lang="en-GB" b="0" i="0">
                <a:effectLst/>
                <a:latin typeface="-apple-system"/>
              </a:rPr>
              <a:t>ies</a:t>
            </a:r>
            <a:r>
              <a:rPr lang="en-US" b="0" i="0">
                <a:effectLst/>
                <a:latin typeface="-apple-system"/>
              </a:rPr>
              <a:t> </a:t>
            </a:r>
            <a:r>
              <a:rPr lang="en-US" b="0" i="0" dirty="0">
                <a:effectLst/>
                <a:latin typeface="-apple-system"/>
              </a:rPr>
              <a:t>are less likely to find new jobs whereas people who live in the lower </a:t>
            </a:r>
            <a:r>
              <a:rPr lang="en-US"/>
              <a:t>CDI</a:t>
            </a:r>
            <a:r>
              <a:rPr lang="en-US" b="0" i="0">
                <a:effectLst/>
                <a:latin typeface="-apple-system"/>
              </a:rPr>
              <a:t> cit</a:t>
            </a:r>
            <a:r>
              <a:rPr lang="en-GB" b="0" i="0">
                <a:effectLst/>
                <a:latin typeface="-apple-system"/>
              </a:rPr>
              <a:t>ies</a:t>
            </a:r>
            <a:r>
              <a:rPr lang="en-US" b="0" i="0">
                <a:effectLst/>
                <a:latin typeface="-apple-system"/>
              </a:rPr>
              <a:t> </a:t>
            </a:r>
            <a:r>
              <a:rPr lang="en-US" b="0" i="0" dirty="0">
                <a:effectLst/>
                <a:latin typeface="-apple-system"/>
              </a:rPr>
              <a:t>tend to seek new </a:t>
            </a:r>
            <a:r>
              <a:rPr lang="en-US" b="0" i="0" dirty="0" err="1">
                <a:effectLst/>
                <a:latin typeface="-apple-system"/>
              </a:rPr>
              <a:t>jobs.The</a:t>
            </a:r>
            <a:r>
              <a:rPr lang="en-US" b="0" i="0" dirty="0">
                <a:effectLst/>
                <a:latin typeface="-apple-system"/>
              </a:rPr>
              <a:t> reason maybe higher </a:t>
            </a:r>
            <a:r>
              <a:rPr lang="en-US" dirty="0"/>
              <a:t>CDI</a:t>
            </a:r>
            <a:r>
              <a:rPr lang="en-US" b="0" i="0" dirty="0">
                <a:effectLst/>
                <a:latin typeface="-apple-system"/>
              </a:rPr>
              <a:t> cities can provide more stable and lucrative jobs so the people will have less interest in job-seeking. On the other hand, lower </a:t>
            </a:r>
            <a:r>
              <a:rPr lang="en-US" dirty="0"/>
              <a:t>CDI</a:t>
            </a:r>
            <a:r>
              <a:rPr lang="en-US" b="0" i="0" dirty="0">
                <a:effectLst/>
                <a:latin typeface="-apple-system"/>
              </a:rPr>
              <a:t> cities are not as advanced and developed as the higher </a:t>
            </a:r>
            <a:r>
              <a:rPr lang="en-US" dirty="0"/>
              <a:t>CDI</a:t>
            </a:r>
            <a:r>
              <a:rPr lang="en-US" b="0" i="0" dirty="0">
                <a:effectLst/>
                <a:latin typeface="-apple-system"/>
              </a:rPr>
              <a:t> cities so they are unlikely to provide satisfying jobs for the people.</a:t>
            </a:r>
            <a:endParaRPr dirty="0"/>
          </a:p>
        </p:txBody>
      </p:sp>
    </p:spTree>
    <p:extLst>
      <p:ext uri="{BB962C8B-B14F-4D97-AF65-F5344CB8AC3E}">
        <p14:creationId xmlns:p14="http://schemas.microsoft.com/office/powerpoint/2010/main" val="3736443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a22a4a535_2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a22a4a535_2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i="0">
                <a:effectLst/>
                <a:latin typeface="-apple-system"/>
              </a:rPr>
              <a:t>Now we will look at the working experience distribution. </a:t>
            </a:r>
            <a:r>
              <a:rPr lang="en-US" b="0" i="0">
                <a:effectLst/>
                <a:latin typeface="-apple-system"/>
              </a:rPr>
              <a:t>From the </a:t>
            </a:r>
            <a:r>
              <a:rPr lang="en-US" b="0" i="0" dirty="0">
                <a:effectLst/>
                <a:latin typeface="-apple-system"/>
              </a:rPr>
              <a:t>graph</a:t>
            </a:r>
            <a:r>
              <a:rPr lang="en-US" b="0" i="0">
                <a:effectLst/>
                <a:latin typeface="-apple-system"/>
              </a:rPr>
              <a:t>, </a:t>
            </a:r>
            <a:r>
              <a:rPr lang="en-GB" b="0" i="0">
                <a:effectLst/>
                <a:latin typeface="-apple-system"/>
              </a:rPr>
              <a:t>we can see that</a:t>
            </a:r>
            <a:r>
              <a:rPr lang="en-US" b="0" i="0">
                <a:effectLst/>
                <a:latin typeface="-apple-system"/>
              </a:rPr>
              <a:t> </a:t>
            </a:r>
            <a:r>
              <a:rPr lang="en-US" b="0" i="0" dirty="0">
                <a:effectLst/>
                <a:latin typeface="-apple-system"/>
              </a:rPr>
              <a:t>majority of people have more than 20 years of working experience and the rests are mostly distributed between 2 ~ 7.</a:t>
            </a:r>
            <a:br>
              <a:rPr lang="en-US" dirty="0"/>
            </a:br>
            <a:r>
              <a:rPr lang="en-US" b="0" i="0" dirty="0">
                <a:effectLst/>
                <a:latin typeface="-apple-system"/>
              </a:rPr>
              <a:t>We notice that among the people who have less years of working experience, the percentages of Job-Seekers are relatively higher than the people who have more years of working experience</a:t>
            </a:r>
            <a:r>
              <a:rPr lang="en-US" b="0" i="0">
                <a:effectLst/>
                <a:latin typeface="-apple-system"/>
              </a:rPr>
              <a:t>. </a:t>
            </a:r>
            <a:br>
              <a:rPr lang="en-US" dirty="0"/>
            </a:br>
            <a:r>
              <a:rPr lang="en-US" b="0" i="0" dirty="0">
                <a:effectLst/>
                <a:latin typeface="-apple-system"/>
              </a:rPr>
              <a:t>This is </a:t>
            </a:r>
            <a:r>
              <a:rPr lang="en-US" b="0" i="0">
                <a:effectLst/>
                <a:latin typeface="-apple-system"/>
              </a:rPr>
              <a:t>understandable </a:t>
            </a:r>
            <a:r>
              <a:rPr lang="en-GB" b="0" i="0">
                <a:effectLst/>
                <a:latin typeface="-apple-system"/>
              </a:rPr>
              <a:t>as</a:t>
            </a:r>
            <a:r>
              <a:rPr lang="en-US" b="0" i="0">
                <a:effectLst/>
                <a:latin typeface="-apple-system"/>
              </a:rPr>
              <a:t> </a:t>
            </a:r>
            <a:r>
              <a:rPr lang="en-US" b="0" i="0" dirty="0">
                <a:effectLst/>
                <a:latin typeface="-apple-system"/>
              </a:rPr>
              <a:t>people who have less work experience are less likely to be in a stable state because they have stronger aspirations to achieve better career goals. That's why they want to participate in the training programs to gain experience and build their skills so that they can reach a higher level on their career paths.</a:t>
            </a:r>
            <a:br>
              <a:rPr lang="en-US" dirty="0"/>
            </a:br>
            <a:r>
              <a:rPr lang="en-US" b="0" i="0" dirty="0">
                <a:effectLst/>
                <a:latin typeface="-apple-system"/>
              </a:rPr>
              <a:t>However, people who have been working for a long time will have less interest in job-seeking because they have already </a:t>
            </a:r>
            <a:r>
              <a:rPr lang="en-US" b="0" i="0" dirty="0" err="1">
                <a:effectLst/>
                <a:latin typeface="-apple-system"/>
              </a:rPr>
              <a:t>statisfied</a:t>
            </a:r>
            <a:r>
              <a:rPr lang="en-US" b="0" i="0" dirty="0">
                <a:effectLst/>
                <a:latin typeface="-apple-system"/>
              </a:rPr>
              <a:t> with their current circumstances and they lack of the motivations to pursue new career. Therefore, they main purpose of training is to upgrade their skills and increase their work performances in their current jobs.</a:t>
            </a:r>
            <a:endParaRPr dirty="0"/>
          </a:p>
        </p:txBody>
      </p:sp>
    </p:spTree>
    <p:extLst>
      <p:ext uri="{BB962C8B-B14F-4D97-AF65-F5344CB8AC3E}">
        <p14:creationId xmlns:p14="http://schemas.microsoft.com/office/powerpoint/2010/main" val="4043902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We realised that for different company types, the spread of company size is different.</a:t>
            </a:r>
            <a:endParaRPr dirty="0"/>
          </a:p>
        </p:txBody>
      </p:sp>
    </p:spTree>
    <p:extLst>
      <p:ext uri="{BB962C8B-B14F-4D97-AF65-F5344CB8AC3E}">
        <p14:creationId xmlns:p14="http://schemas.microsoft.com/office/powerpoint/2010/main" val="433638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a22a4a535_2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a22a4a535_2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000000"/>
                </a:solidFill>
                <a:effectLst/>
                <a:latin typeface="Calibri" panose="020F0502020204030204" pitchFamily="34" charset="0"/>
              </a:rPr>
              <a:t>Firstly, we will introduce our pr</a:t>
            </a:r>
            <a:r>
              <a:rPr lang="en-US" altLang="zh-CN" sz="1800" b="0" i="0" dirty="0">
                <a:solidFill>
                  <a:srgbClr val="000000"/>
                </a:solidFill>
                <a:effectLst/>
                <a:latin typeface="Calibri" panose="020F0502020204030204" pitchFamily="34" charset="0"/>
              </a:rPr>
              <a:t>actical motivation</a:t>
            </a:r>
            <a:r>
              <a:rPr lang="en-US" sz="1800" b="0" i="0" dirty="0">
                <a:solidFill>
                  <a:srgbClr val="000000"/>
                </a:solidFill>
                <a:effectLst/>
                <a:latin typeface="Calibri" panose="020F0502020204030204" pitchFamily="34" charset="0"/>
              </a:rPr>
              <a:t>. This dataset is about the information of the candidates who have enrolled into a data science company’s training program. The company wants to know among all these candidates who have an interest in finding a new job such that it can provide them with a more suitable training course. Hence, our main goal is to find out the related factors and try to gain some data insights from this dataset. Our problem statement is to predict whether a person will move to a new job based on features such as demographics, education and working experience of the person.</a:t>
            </a:r>
            <a:endParaRPr dirty="0"/>
          </a:p>
        </p:txBody>
      </p:sp>
    </p:spTree>
    <p:extLst>
      <p:ext uri="{BB962C8B-B14F-4D97-AF65-F5344CB8AC3E}">
        <p14:creationId xmlns:p14="http://schemas.microsoft.com/office/powerpoint/2010/main" val="3515062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We used the </a:t>
            </a:r>
            <a:r>
              <a:rPr lang="en-SG" dirty="0" err="1"/>
              <a:t>cramer’s</a:t>
            </a:r>
            <a:r>
              <a:rPr lang="en-SG" dirty="0"/>
              <a:t> V to test the strength of association between Company Type and Company Size, and a Cramer’s V value of more than 0.5 indicates a strong association,</a:t>
            </a:r>
          </a:p>
          <a:p>
            <a:pPr marL="0" lvl="0" indent="0" algn="l" rtl="0">
              <a:spcBef>
                <a:spcPts val="0"/>
              </a:spcBef>
              <a:spcAft>
                <a:spcPts val="0"/>
              </a:spcAft>
              <a:buNone/>
            </a:pPr>
            <a:r>
              <a:rPr lang="en-SG" dirty="0"/>
              <a:t>We got a value of 0.52 showing there is Strong association between Company Type and Company Size. This is expected as company types like </a:t>
            </a:r>
            <a:r>
              <a:rPr lang="en-SG" dirty="0" err="1"/>
              <a:t>startups</a:t>
            </a:r>
            <a:r>
              <a:rPr lang="en-SG" dirty="0"/>
              <a:t> would generally have a smaller company size while other company types would have a higher proportion at certain ranges.</a:t>
            </a:r>
          </a:p>
        </p:txBody>
      </p:sp>
    </p:spTree>
    <p:extLst>
      <p:ext uri="{BB962C8B-B14F-4D97-AF65-F5344CB8AC3E}">
        <p14:creationId xmlns:p14="http://schemas.microsoft.com/office/powerpoint/2010/main" val="3949047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a22a4a535_2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a22a4a535_2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ab8bef9c2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ab8bef9c2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321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ab8bef9c2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ab8bef9c2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100" b="1" i="0" u="none" strike="noStrike" cap="none" dirty="0">
                <a:solidFill>
                  <a:srgbClr val="000000"/>
                </a:solidFill>
                <a:effectLst/>
                <a:latin typeface="Arial"/>
                <a:ea typeface="Arial"/>
                <a:cs typeface="Arial"/>
                <a:sym typeface="Arial"/>
              </a:rPr>
              <a:t>NearMiss-1</a:t>
            </a:r>
            <a:r>
              <a:rPr lang="en-US" altLang="zh-CN" sz="1100" b="0" i="0" u="none" strike="noStrike" cap="none" dirty="0">
                <a:solidFill>
                  <a:srgbClr val="000000"/>
                </a:solidFill>
                <a:effectLst/>
                <a:latin typeface="Arial"/>
                <a:ea typeface="Arial"/>
                <a:cs typeface="Arial"/>
                <a:sym typeface="Arial"/>
              </a:rPr>
              <a:t> selects examples from the majority class that have the smallest average distance to the three closest examples from the minority class.</a:t>
            </a:r>
          </a:p>
          <a:p>
            <a:pPr marL="0" lvl="0" indent="0" algn="l" rtl="0">
              <a:spcBef>
                <a:spcPts val="0"/>
              </a:spcBef>
              <a:spcAft>
                <a:spcPts val="0"/>
              </a:spcAft>
              <a:buNone/>
            </a:pPr>
            <a:r>
              <a:rPr lang="en-US" altLang="zh-CN" sz="1100" b="0" i="0" u="none" strike="noStrike" cap="none" dirty="0">
                <a:solidFill>
                  <a:srgbClr val="000000"/>
                </a:solidFill>
                <a:effectLst/>
                <a:latin typeface="Arial"/>
                <a:ea typeface="Arial"/>
                <a:cs typeface="Arial"/>
                <a:sym typeface="Arial"/>
              </a:rPr>
              <a:t>NearMiss-1 selects the positive samples for which the average distance to the N closest samples of the negative class is the smallest.</a:t>
            </a:r>
            <a:endParaRPr dirty="0"/>
          </a:p>
        </p:txBody>
      </p:sp>
    </p:spTree>
    <p:extLst>
      <p:ext uri="{BB962C8B-B14F-4D97-AF65-F5344CB8AC3E}">
        <p14:creationId xmlns:p14="http://schemas.microsoft.com/office/powerpoint/2010/main" val="1524735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8133853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ab8bef9c2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ab8bef9c2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zh-CN" sz="1100" b="0" i="0" u="none" strike="noStrike" cap="none" dirty="0">
                <a:solidFill>
                  <a:srgbClr val="000000"/>
                </a:solidFill>
                <a:effectLst/>
                <a:latin typeface="Arial"/>
                <a:ea typeface="Arial"/>
                <a:cs typeface="Arial"/>
                <a:sym typeface="Arial"/>
              </a:rPr>
              <a:t>Choose a minority class as the input vector</a:t>
            </a:r>
          </a:p>
          <a:p>
            <a:r>
              <a:rPr lang="en-US" altLang="zh-CN" sz="1100" b="0" i="0" u="none" strike="noStrike" cap="none" dirty="0">
                <a:solidFill>
                  <a:srgbClr val="000000"/>
                </a:solidFill>
                <a:effectLst/>
                <a:latin typeface="Arial"/>
                <a:ea typeface="Arial"/>
                <a:cs typeface="Arial"/>
                <a:sym typeface="Arial"/>
              </a:rPr>
              <a:t>Find its k nearest neighbors (</a:t>
            </a:r>
            <a:r>
              <a:rPr lang="en-US" altLang="zh-CN" sz="1100" b="1" i="1" u="none" strike="noStrike" cap="none" dirty="0" err="1">
                <a:solidFill>
                  <a:srgbClr val="000000"/>
                </a:solidFill>
                <a:effectLst/>
                <a:latin typeface="Arial"/>
                <a:ea typeface="Arial"/>
                <a:cs typeface="Arial"/>
                <a:sym typeface="Arial"/>
              </a:rPr>
              <a:t>k_neighbors</a:t>
            </a:r>
            <a:r>
              <a:rPr lang="en-US" altLang="zh-CN" sz="1100" b="0" i="0" u="none" strike="noStrike" cap="none" dirty="0">
                <a:solidFill>
                  <a:srgbClr val="000000"/>
                </a:solidFill>
                <a:effectLst/>
                <a:latin typeface="Arial"/>
                <a:ea typeface="Arial"/>
                <a:cs typeface="Arial"/>
                <a:sym typeface="Arial"/>
              </a:rPr>
              <a:t> is specified as an argument in the </a:t>
            </a:r>
            <a:r>
              <a:rPr lang="en-US" altLang="zh-CN" sz="1100" b="1" i="1" u="none" strike="noStrike" cap="none" dirty="0">
                <a:solidFill>
                  <a:srgbClr val="000000"/>
                </a:solidFill>
                <a:effectLst/>
                <a:latin typeface="Arial"/>
                <a:ea typeface="Arial"/>
                <a:cs typeface="Arial"/>
                <a:sym typeface="Arial"/>
              </a:rPr>
              <a:t>SMOTE()</a:t>
            </a:r>
            <a:r>
              <a:rPr lang="en-US" altLang="zh-CN" sz="1100" b="0" i="0" u="none" strike="noStrike" cap="none" dirty="0">
                <a:solidFill>
                  <a:srgbClr val="000000"/>
                </a:solidFill>
                <a:effectLst/>
                <a:latin typeface="Arial"/>
                <a:ea typeface="Arial"/>
                <a:cs typeface="Arial"/>
                <a:sym typeface="Arial"/>
              </a:rPr>
              <a:t> function)</a:t>
            </a:r>
          </a:p>
          <a:p>
            <a:r>
              <a:rPr lang="en-US" altLang="zh-CN" sz="1100" b="0" i="0" u="none" strike="noStrike" cap="none" dirty="0">
                <a:solidFill>
                  <a:srgbClr val="000000"/>
                </a:solidFill>
                <a:effectLst/>
                <a:latin typeface="Arial"/>
                <a:ea typeface="Arial"/>
                <a:cs typeface="Arial"/>
                <a:sym typeface="Arial"/>
              </a:rPr>
              <a:t>Choose one of these neighbors and place a synthetic point anywhere on the line joining the point under consideration and its chosen neighbor</a:t>
            </a:r>
          </a:p>
          <a:p>
            <a:r>
              <a:rPr lang="en-US" altLang="zh-CN" sz="1100" b="0" i="0" u="none" strike="noStrike" cap="none" dirty="0">
                <a:solidFill>
                  <a:srgbClr val="000000"/>
                </a:solidFill>
                <a:effectLst/>
                <a:latin typeface="Arial"/>
                <a:ea typeface="Arial"/>
                <a:cs typeface="Arial"/>
                <a:sym typeface="Arial"/>
              </a:rPr>
              <a:t>Repeat the steps until data is balanced</a:t>
            </a:r>
          </a:p>
        </p:txBody>
      </p:sp>
    </p:spTree>
    <p:extLst>
      <p:ext uri="{BB962C8B-B14F-4D97-AF65-F5344CB8AC3E}">
        <p14:creationId xmlns:p14="http://schemas.microsoft.com/office/powerpoint/2010/main" val="3298727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ab8bef9c2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ab8bef9c2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zh-CN" sz="1100" b="0" i="0" u="none" strike="noStrike" cap="none" dirty="0">
                <a:solidFill>
                  <a:srgbClr val="000000"/>
                </a:solidFill>
                <a:effectLst/>
                <a:latin typeface="Arial"/>
                <a:ea typeface="Arial"/>
                <a:cs typeface="Arial"/>
                <a:sym typeface="Arial"/>
              </a:rPr>
              <a:t>Choose a minority class as the input vector</a:t>
            </a:r>
          </a:p>
          <a:p>
            <a:r>
              <a:rPr lang="en-US" altLang="zh-CN" sz="1100" b="0" i="0" u="none" strike="noStrike" cap="none" dirty="0">
                <a:solidFill>
                  <a:srgbClr val="000000"/>
                </a:solidFill>
                <a:effectLst/>
                <a:latin typeface="Arial"/>
                <a:ea typeface="Arial"/>
                <a:cs typeface="Arial"/>
                <a:sym typeface="Arial"/>
              </a:rPr>
              <a:t>Find its k nearest neighbors (</a:t>
            </a:r>
            <a:r>
              <a:rPr lang="en-US" altLang="zh-CN" sz="1100" b="1" i="1" u="none" strike="noStrike" cap="none" dirty="0" err="1">
                <a:solidFill>
                  <a:srgbClr val="000000"/>
                </a:solidFill>
                <a:effectLst/>
                <a:latin typeface="Arial"/>
                <a:ea typeface="Arial"/>
                <a:cs typeface="Arial"/>
                <a:sym typeface="Arial"/>
              </a:rPr>
              <a:t>k_neighbors</a:t>
            </a:r>
            <a:r>
              <a:rPr lang="en-US" altLang="zh-CN" sz="1100" b="0" i="0" u="none" strike="noStrike" cap="none" dirty="0">
                <a:solidFill>
                  <a:srgbClr val="000000"/>
                </a:solidFill>
                <a:effectLst/>
                <a:latin typeface="Arial"/>
                <a:ea typeface="Arial"/>
                <a:cs typeface="Arial"/>
                <a:sym typeface="Arial"/>
              </a:rPr>
              <a:t> is specified as an argument in the </a:t>
            </a:r>
            <a:r>
              <a:rPr lang="en-US" altLang="zh-CN" sz="1100" b="1" i="1" u="none" strike="noStrike" cap="none" dirty="0">
                <a:solidFill>
                  <a:srgbClr val="000000"/>
                </a:solidFill>
                <a:effectLst/>
                <a:latin typeface="Arial"/>
                <a:ea typeface="Arial"/>
                <a:cs typeface="Arial"/>
                <a:sym typeface="Arial"/>
              </a:rPr>
              <a:t>SMOTE()</a:t>
            </a:r>
            <a:r>
              <a:rPr lang="en-US" altLang="zh-CN" sz="1100" b="0" i="0" u="none" strike="noStrike" cap="none" dirty="0">
                <a:solidFill>
                  <a:srgbClr val="000000"/>
                </a:solidFill>
                <a:effectLst/>
                <a:latin typeface="Arial"/>
                <a:ea typeface="Arial"/>
                <a:cs typeface="Arial"/>
                <a:sym typeface="Arial"/>
              </a:rPr>
              <a:t> function)</a:t>
            </a:r>
          </a:p>
          <a:p>
            <a:r>
              <a:rPr lang="en-US" altLang="zh-CN" sz="1100" b="0" i="0" u="none" strike="noStrike" cap="none" dirty="0">
                <a:solidFill>
                  <a:srgbClr val="000000"/>
                </a:solidFill>
                <a:effectLst/>
                <a:latin typeface="Arial"/>
                <a:ea typeface="Arial"/>
                <a:cs typeface="Arial"/>
                <a:sym typeface="Arial"/>
              </a:rPr>
              <a:t>Choose one of these neighbors and place a synthetic point anywhere on the line joining the point under consideration and its chosen neighbor</a:t>
            </a:r>
          </a:p>
          <a:p>
            <a:r>
              <a:rPr lang="en-US" altLang="zh-CN" sz="1100" b="0" i="0" u="none" strike="noStrike" cap="none" dirty="0">
                <a:solidFill>
                  <a:srgbClr val="000000"/>
                </a:solidFill>
                <a:effectLst/>
                <a:latin typeface="Arial"/>
                <a:ea typeface="Arial"/>
                <a:cs typeface="Arial"/>
                <a:sym typeface="Arial"/>
              </a:rPr>
              <a:t>Repeat the steps until data is balanced</a:t>
            </a:r>
          </a:p>
        </p:txBody>
      </p:sp>
    </p:spTree>
    <p:extLst>
      <p:ext uri="{BB962C8B-B14F-4D97-AF65-F5344CB8AC3E}">
        <p14:creationId xmlns:p14="http://schemas.microsoft.com/office/powerpoint/2010/main" val="3187294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100" b="0" i="0" u="none" strike="noStrike" cap="none" dirty="0">
                <a:solidFill>
                  <a:srgbClr val="000000"/>
                </a:solidFill>
                <a:effectLst/>
                <a:latin typeface="Arial"/>
                <a:ea typeface="Arial"/>
                <a:cs typeface="Arial"/>
                <a:sym typeface="Arial"/>
              </a:rPr>
              <a:t>One way of interpreting AUC is as the probability that the model ranks a random positive example more highly than a random negative example.</a:t>
            </a:r>
            <a:endParaRPr dirty="0"/>
          </a:p>
        </p:txBody>
      </p:sp>
    </p:spTree>
    <p:extLst>
      <p:ext uri="{BB962C8B-B14F-4D97-AF65-F5344CB8AC3E}">
        <p14:creationId xmlns:p14="http://schemas.microsoft.com/office/powerpoint/2010/main" val="2059919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a22a4a535_2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a22a4a535_2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071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000000"/>
                </a:solidFill>
                <a:effectLst/>
                <a:latin typeface="Calibri" panose="020F0502020204030204" pitchFamily="34" charset="0"/>
              </a:rPr>
              <a:t>Next, we will talk about data preparation and problem formulation. This dataset is retrieved from Kaggle, and our data science problem is a binary classification problem which we have to classify job seekers and non-job seekers.</a:t>
            </a:r>
            <a:endParaRPr dirty="0"/>
          </a:p>
        </p:txBody>
      </p:sp>
    </p:spTree>
    <p:extLst>
      <p:ext uri="{BB962C8B-B14F-4D97-AF65-F5344CB8AC3E}">
        <p14:creationId xmlns:p14="http://schemas.microsoft.com/office/powerpoint/2010/main" val="4264473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b="0" i="0" dirty="0">
                <a:solidFill>
                  <a:srgbClr val="000000"/>
                </a:solidFill>
                <a:effectLst/>
                <a:latin typeface="Calibri" panose="020F0502020204030204" pitchFamily="34" charset="0"/>
              </a:rPr>
              <a:t>The reason why we choose this dataset is because it has a moderate number of features and datapoints such that it is suitable for us to perform data analysis and machine learning. Furthermore, this dataset has some missing values and improper labeling, so we have enough space to demonstrate data cleaning. Lastly, we can construct a clear and intuitive data science problem </a:t>
            </a:r>
            <a:r>
              <a:rPr lang="en-SG" sz="1800" b="0" i="0" dirty="0">
                <a:solidFill>
                  <a:srgbClr val="000000"/>
                </a:solidFill>
                <a:effectLst/>
                <a:latin typeface="Calibri" panose="020F0502020204030204" pitchFamily="34" charset="0"/>
              </a:rPr>
              <a:t>which we can solved by</a:t>
            </a:r>
            <a:r>
              <a:rPr lang="zh-CN" altLang="en-US" sz="1800" b="0" i="0" dirty="0">
                <a:solidFill>
                  <a:srgbClr val="000000"/>
                </a:solidFill>
                <a:effectLst/>
                <a:latin typeface="Calibri" panose="020F0502020204030204" pitchFamily="34" charset="0"/>
              </a:rPr>
              <a:t> </a:t>
            </a:r>
            <a:r>
              <a:rPr lang="en-SG" altLang="zh-CN" sz="1800" b="0" i="0" dirty="0">
                <a:solidFill>
                  <a:srgbClr val="000000"/>
                </a:solidFill>
                <a:effectLst/>
                <a:latin typeface="Calibri" panose="020F0502020204030204" pitchFamily="34" charset="0"/>
              </a:rPr>
              <a:t>demonstrating</a:t>
            </a:r>
            <a:r>
              <a:rPr lang="zh-CN" altLang="en-US" sz="1800" b="0" i="0" dirty="0">
                <a:solidFill>
                  <a:srgbClr val="000000"/>
                </a:solidFill>
                <a:effectLst/>
                <a:latin typeface="Calibri" panose="020F0502020204030204" pitchFamily="34" charset="0"/>
              </a:rPr>
              <a:t> </a:t>
            </a:r>
            <a:r>
              <a:rPr lang="en-SG" altLang="zh-CN" sz="1800" b="0" i="0" dirty="0">
                <a:solidFill>
                  <a:srgbClr val="000000"/>
                </a:solidFill>
                <a:effectLst/>
                <a:latin typeface="Calibri" panose="020F0502020204030204" pitchFamily="34" charset="0"/>
              </a:rPr>
              <a:t>our</a:t>
            </a:r>
            <a:r>
              <a:rPr lang="zh-CN" altLang="en-US" sz="1800" b="0" i="0" dirty="0">
                <a:solidFill>
                  <a:srgbClr val="000000"/>
                </a:solidFill>
                <a:effectLst/>
                <a:latin typeface="Calibri" panose="020F0502020204030204" pitchFamily="34" charset="0"/>
              </a:rPr>
              <a:t> </a:t>
            </a:r>
            <a:r>
              <a:rPr lang="en-SG" altLang="zh-CN" sz="1800" b="0" i="0" dirty="0">
                <a:solidFill>
                  <a:srgbClr val="000000"/>
                </a:solidFill>
                <a:effectLst/>
                <a:latin typeface="Calibri" panose="020F0502020204030204" pitchFamily="34" charset="0"/>
              </a:rPr>
              <a:t>learning</a:t>
            </a:r>
            <a:r>
              <a:rPr lang="zh-CN" altLang="en-US" sz="1800" b="0" i="0" dirty="0">
                <a:solidFill>
                  <a:srgbClr val="000000"/>
                </a:solidFill>
                <a:effectLst/>
                <a:latin typeface="Calibri" panose="020F0502020204030204" pitchFamily="34" charset="0"/>
              </a:rPr>
              <a:t> </a:t>
            </a:r>
            <a:r>
              <a:rPr lang="en-SG" altLang="zh-CN" sz="1800" b="0" i="0" dirty="0">
                <a:solidFill>
                  <a:srgbClr val="000000"/>
                </a:solidFill>
                <a:effectLst/>
                <a:latin typeface="Calibri" panose="020F0502020204030204" pitchFamily="34" charset="0"/>
              </a:rPr>
              <a:t>outcomes in this course</a:t>
            </a:r>
            <a:r>
              <a:rPr lang="en-US" sz="1800" b="0" i="0" dirty="0">
                <a:solidFill>
                  <a:srgbClr val="000000"/>
                </a:solidFill>
                <a:effectLst/>
                <a:latin typeface="Calibri" panose="020F0502020204030204" pitchFamily="34" charset="0"/>
              </a:rPr>
              <a:t>.  </a:t>
            </a:r>
            <a:endParaRPr lang="en-SG" dirty="0"/>
          </a:p>
        </p:txBody>
      </p:sp>
    </p:spTree>
    <p:extLst>
      <p:ext uri="{BB962C8B-B14F-4D97-AF65-F5344CB8AC3E}">
        <p14:creationId xmlns:p14="http://schemas.microsoft.com/office/powerpoint/2010/main" val="3200656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000000"/>
                </a:solidFill>
                <a:effectLst/>
                <a:latin typeface="Arial" panose="020B0604020202020204" pitchFamily="34" charset="0"/>
              </a:rPr>
              <a:t>Next, let's move on to data cleaning.</a:t>
            </a:r>
            <a:endParaRPr lang="en-SG" dirty="0"/>
          </a:p>
        </p:txBody>
      </p:sp>
    </p:spTree>
    <p:extLst>
      <p:ext uri="{BB962C8B-B14F-4D97-AF65-F5344CB8AC3E}">
        <p14:creationId xmlns:p14="http://schemas.microsoft.com/office/powerpoint/2010/main" val="1766768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b="0" i="0" dirty="0">
                <a:solidFill>
                  <a:srgbClr val="000000"/>
                </a:solidFill>
                <a:effectLst/>
                <a:latin typeface="Calibri" panose="020F0502020204030204" pitchFamily="34" charset="0"/>
              </a:rPr>
              <a:t>We first need to check the features in this dataset such that we can remove irrelevant columns that are useless </a:t>
            </a:r>
            <a:r>
              <a:rPr lang="en-US" altLang="zh-CN" sz="1800" b="0" i="0" dirty="0">
                <a:solidFill>
                  <a:srgbClr val="000000"/>
                </a:solidFill>
                <a:effectLst/>
                <a:latin typeface="Calibri" panose="020F0502020204030204" pitchFamily="34" charset="0"/>
              </a:rPr>
              <a:t>or inconvenient to use.</a:t>
            </a:r>
            <a:endParaRPr lang="en-SG" dirty="0"/>
          </a:p>
        </p:txBody>
      </p:sp>
    </p:spTree>
    <p:extLst>
      <p:ext uri="{BB962C8B-B14F-4D97-AF65-F5344CB8AC3E}">
        <p14:creationId xmlns:p14="http://schemas.microsoft.com/office/powerpoint/2010/main" val="1878514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dirty="0">
                <a:solidFill>
                  <a:srgbClr val="000000"/>
                </a:solidFill>
                <a:effectLst/>
                <a:latin typeface="Calibri" panose="020F0502020204030204" pitchFamily="34" charset="0"/>
              </a:rPr>
              <a:t>We noticed that enrolled id is unique for every person. Therefore, it does not have any significant value to our problem. Moreover, city has too many distinct categories which we find it difficult to tackle and it also has a direct relationship with city development index. Hence, we will drop these two columns. </a:t>
            </a:r>
            <a:endParaRPr lang="en-SG" dirty="0"/>
          </a:p>
        </p:txBody>
      </p:sp>
    </p:spTree>
    <p:extLst>
      <p:ext uri="{BB962C8B-B14F-4D97-AF65-F5344CB8AC3E}">
        <p14:creationId xmlns:p14="http://schemas.microsoft.com/office/powerpoint/2010/main" val="242703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b="0" i="0" dirty="0">
                <a:solidFill>
                  <a:srgbClr val="000000"/>
                </a:solidFill>
                <a:effectLst/>
                <a:latin typeface="Calibri" panose="020F0502020204030204" pitchFamily="34" charset="0"/>
              </a:rPr>
              <a:t>Before we fill the missing values, we also did some label renaming to standardize the labels such that they become more concise and unambiguous. Take </a:t>
            </a:r>
            <a:r>
              <a:rPr lang="en-US" sz="1800" b="0" i="0" dirty="0" err="1">
                <a:solidFill>
                  <a:srgbClr val="000000"/>
                </a:solidFill>
                <a:effectLst/>
                <a:latin typeface="Calibri" panose="020F0502020204030204" pitchFamily="34" charset="0"/>
              </a:rPr>
              <a:t>company_size</a:t>
            </a:r>
            <a:r>
              <a:rPr lang="en-US" sz="1800" b="0" i="0" dirty="0">
                <a:solidFill>
                  <a:srgbClr val="000000"/>
                </a:solidFill>
                <a:effectLst/>
                <a:latin typeface="Calibri" panose="020F0502020204030204" pitchFamily="34" charset="0"/>
              </a:rPr>
              <a:t> as an example, we have renamed two of the categories such that all the labels look clean and tidy.</a:t>
            </a:r>
            <a:endParaRPr lang="en-SG" dirty="0"/>
          </a:p>
        </p:txBody>
      </p:sp>
    </p:spTree>
    <p:extLst>
      <p:ext uri="{BB962C8B-B14F-4D97-AF65-F5344CB8AC3E}">
        <p14:creationId xmlns:p14="http://schemas.microsoft.com/office/powerpoint/2010/main" val="1616672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b="0" i="0" dirty="0">
                <a:solidFill>
                  <a:srgbClr val="000000"/>
                </a:solidFill>
                <a:effectLst/>
                <a:latin typeface="Calibri" panose="020F0502020204030204" pitchFamily="34" charset="0"/>
              </a:rPr>
              <a:t>After that, we need to know the amount of missing value in each variable, so we plot a graph representing the number of missing values. </a:t>
            </a:r>
            <a:endParaRPr lang="en-SG" dirty="0"/>
          </a:p>
        </p:txBody>
      </p:sp>
    </p:spTree>
    <p:extLst>
      <p:ext uri="{BB962C8B-B14F-4D97-AF65-F5344CB8AC3E}">
        <p14:creationId xmlns:p14="http://schemas.microsoft.com/office/powerpoint/2010/main" val="3311934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0280" y="536650"/>
            <a:ext cx="4918200" cy="20526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710275" y="2589250"/>
            <a:ext cx="4918200" cy="53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extLst>
      <p:ext uri="{BB962C8B-B14F-4D97-AF65-F5344CB8AC3E}">
        <p14:creationId xmlns:p14="http://schemas.microsoft.com/office/powerpoint/2010/main" val="146012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6" name="Google Shape;16;p4"/>
          <p:cNvSpPr txBox="1">
            <a:spLocks noGrp="1"/>
          </p:cNvSpPr>
          <p:nvPr>
            <p:ph type="body" idx="1"/>
          </p:nvPr>
        </p:nvSpPr>
        <p:spPr>
          <a:xfrm>
            <a:off x="483675" y="1031250"/>
            <a:ext cx="8203200" cy="3696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sz="2500"/>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83675" y="415425"/>
            <a:ext cx="82032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483675" y="1031250"/>
            <a:ext cx="8203200" cy="3696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288">
          <p15:clr>
            <a:srgbClr val="EA4335"/>
          </p15:clr>
        </p15:guide>
        <p15:guide id="4" pos="5472">
          <p15:clr>
            <a:srgbClr val="EA4335"/>
          </p15:clr>
        </p15:guide>
        <p15:guide id="5" orient="horz" pos="262">
          <p15:clr>
            <a:srgbClr val="EA4335"/>
          </p15:clr>
        </p15:guide>
        <p15:guide id="6" orient="horz" pos="297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1.png"/><Relationship Id="rId2" Type="http://schemas.microsoft.com/office/2007/relationships/media" Target="../media/media10.m4a"/><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notesSlide" Target="../notesSlides/notesSlide10.xml"/><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12.m4a"/><Relationship Id="rId7" Type="http://schemas.openxmlformats.org/officeDocument/2006/relationships/image" Target="../media/image13.png"/><Relationship Id="rId2" Type="http://schemas.microsoft.com/office/2007/relationships/media" Target="../media/media12.m4a"/><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notesSlide" Target="../notesSlides/notesSlide12.xml"/><Relationship Id="rId4" Type="http://schemas.openxmlformats.org/officeDocument/2006/relationships/slideLayout" Target="../slideLayouts/slideLayout4.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notesSlide" Target="../notesSlides/notesSlide13.xml"/><Relationship Id="rId4"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hyperlink" Target="https://www.kaggle.com/datasets/arashnic/hr-analytics-job-change-of-data-scientists" TargetMode="Externa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1.png"/><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6.xml"/><Relationship Id="rId4"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7.m4a"/><Relationship Id="rId7" Type="http://schemas.openxmlformats.org/officeDocument/2006/relationships/image" Target="../media/image7.png"/><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notesSlide" Target="../notesSlides/notesSlide7.xml"/><Relationship Id="rId4" Type="http://schemas.openxmlformats.org/officeDocument/2006/relationships/slideLayout" Target="../slideLayouts/slideLayout4.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1.png"/><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notesSlide" Target="../notesSlides/notesSlide8.xml"/><Relationship Id="rId4"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1598202" y="683159"/>
            <a:ext cx="5694000" cy="90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SC1015 Mini Project</a:t>
            </a:r>
            <a:endParaRPr dirty="0">
              <a:solidFill>
                <a:schemeClr val="accent1"/>
              </a:solidFill>
            </a:endParaRPr>
          </a:p>
        </p:txBody>
      </p:sp>
      <p:sp>
        <p:nvSpPr>
          <p:cNvPr id="56" name="Google Shape;56;p15"/>
          <p:cNvSpPr txBox="1">
            <a:spLocks noGrp="1"/>
          </p:cNvSpPr>
          <p:nvPr>
            <p:ph type="subTitle" idx="1"/>
          </p:nvPr>
        </p:nvSpPr>
        <p:spPr>
          <a:xfrm>
            <a:off x="1596059" y="1687956"/>
            <a:ext cx="5694000" cy="1970071"/>
          </a:xfrm>
          <a:prstGeom prst="rect">
            <a:avLst/>
          </a:prstGeom>
        </p:spPr>
        <p:txBody>
          <a:bodyPr spcFirstLastPara="1" wrap="square" lIns="91425" tIns="91425" rIns="91425" bIns="91425" anchor="ctr" anchorCtr="0">
            <a:noAutofit/>
          </a:bodyPr>
          <a:lstStyle/>
          <a:p>
            <a:pPr marL="0" indent="0" algn="ctr"/>
            <a:r>
              <a:rPr lang="en-SG" sz="1700" dirty="0">
                <a:solidFill>
                  <a:schemeClr val="accent1"/>
                </a:solidFill>
              </a:rPr>
              <a:t>HR Analytics: Job Change of Data Scientists</a:t>
            </a:r>
          </a:p>
          <a:p>
            <a:pPr marL="0" indent="0" algn="ctr"/>
            <a:r>
              <a:rPr lang="en-SG" sz="1700" dirty="0">
                <a:solidFill>
                  <a:schemeClr val="accent1"/>
                </a:solidFill>
              </a:rPr>
              <a:t>DSF 2</a:t>
            </a:r>
          </a:p>
          <a:p>
            <a:pPr marL="0" indent="0" algn="ctr"/>
            <a:r>
              <a:rPr lang="en-SG" sz="1700" dirty="0">
                <a:solidFill>
                  <a:schemeClr val="accent1"/>
                </a:solidFill>
              </a:rPr>
              <a:t>Zhang </a:t>
            </a:r>
            <a:r>
              <a:rPr lang="en-SG" sz="1700" dirty="0" err="1">
                <a:solidFill>
                  <a:schemeClr val="accent1"/>
                </a:solidFill>
              </a:rPr>
              <a:t>KaiChen</a:t>
            </a:r>
            <a:endParaRPr lang="en-SG" sz="1700" dirty="0">
              <a:solidFill>
                <a:schemeClr val="accent1"/>
              </a:solidFill>
            </a:endParaRPr>
          </a:p>
          <a:p>
            <a:pPr marL="0" indent="0" algn="ctr"/>
            <a:r>
              <a:rPr lang="en-SG" sz="1700" dirty="0">
                <a:solidFill>
                  <a:schemeClr val="accent1"/>
                </a:solidFill>
              </a:rPr>
              <a:t>Wong Wei Kai</a:t>
            </a:r>
          </a:p>
          <a:p>
            <a:pPr marL="0" indent="0" algn="ctr"/>
            <a:r>
              <a:rPr lang="en-SG" sz="1700" dirty="0">
                <a:solidFill>
                  <a:schemeClr val="accent1"/>
                </a:solidFill>
              </a:rPr>
              <a:t>Max Tan Han Xian</a:t>
            </a:r>
          </a:p>
          <a:p>
            <a:pPr marL="0" indent="0" algn="ctr"/>
            <a:endParaRPr lang="en-SG" sz="1700" dirty="0">
              <a:solidFill>
                <a:schemeClr val="accent1"/>
              </a:solidFill>
            </a:endParaRPr>
          </a:p>
          <a:p>
            <a:pPr marL="0" indent="0" algn="ctr"/>
            <a:endParaRPr lang="en-SG" sz="1700" b="1" i="0" dirty="0">
              <a:solidFill>
                <a:schemeClr val="accent1"/>
              </a:solidFill>
              <a:effectLst/>
              <a:latin typeface="Roboto" panose="02000000000000000000" pitchFamily="2" charset="0"/>
            </a:endParaRPr>
          </a:p>
          <a:p>
            <a:pPr marL="0" indent="0" algn="ctr"/>
            <a:endParaRPr lang="en-US" sz="1600" b="1" i="0" dirty="0">
              <a:solidFill>
                <a:srgbClr val="202124"/>
              </a:solidFill>
              <a:effectLst/>
              <a:latin typeface="Roboto" panose="02000000000000000000" pitchFamily="2" charset="0"/>
            </a:endParaRPr>
          </a:p>
          <a:p>
            <a:pPr marL="0" lvl="0" indent="0" algn="ctr" rtl="0">
              <a:spcBef>
                <a:spcPts val="0"/>
              </a:spcBef>
              <a:spcAft>
                <a:spcPts val="0"/>
              </a:spcAft>
              <a:buNone/>
            </a:pPr>
            <a:endParaRPr lang="en-SG" sz="1700" dirty="0">
              <a:solidFill>
                <a:schemeClr val="accent1"/>
              </a:solidFill>
            </a:endParaRPr>
          </a:p>
        </p:txBody>
      </p:sp>
      <p:grpSp>
        <p:nvGrpSpPr>
          <p:cNvPr id="57" name="Google Shape;57;p15"/>
          <p:cNvGrpSpPr/>
          <p:nvPr/>
        </p:nvGrpSpPr>
        <p:grpSpPr>
          <a:xfrm>
            <a:off x="-1765072" y="2664807"/>
            <a:ext cx="10787812" cy="3283202"/>
            <a:chOff x="711150" y="1559663"/>
            <a:chExt cx="7721575" cy="2350013"/>
          </a:xfrm>
        </p:grpSpPr>
        <p:sp>
          <p:nvSpPr>
            <p:cNvPr id="58" name="Google Shape;58;p15"/>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p:spPr>
        </p:sp>
        <p:sp>
          <p:nvSpPr>
            <p:cNvPr id="59" name="Google Shape;59;p15"/>
            <p:cNvSpPr/>
            <p:nvPr/>
          </p:nvSpPr>
          <p:spPr>
            <a:xfrm>
              <a:off x="1287538"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897863" y="30035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2508163" y="358078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3118475" y="21377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3728788" y="2714950"/>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4339088" y="1559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949400"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5559713" y="32921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6170025" y="3006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6780338" y="35807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7390650" y="18491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8006675" y="15596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15"/>
          <p:cNvGrpSpPr/>
          <p:nvPr/>
        </p:nvGrpSpPr>
        <p:grpSpPr>
          <a:xfrm>
            <a:off x="-823039" y="2664804"/>
            <a:ext cx="10790078" cy="2519041"/>
            <a:chOff x="710288" y="2137750"/>
            <a:chExt cx="7723197" cy="1803050"/>
          </a:xfrm>
        </p:grpSpPr>
        <p:sp>
          <p:nvSpPr>
            <p:cNvPr id="72" name="Google Shape;72;p15"/>
            <p:cNvSpPr/>
            <p:nvPr/>
          </p:nvSpPr>
          <p:spPr>
            <a:xfrm>
              <a:off x="710288" y="2172905"/>
              <a:ext cx="7723197" cy="1739465"/>
            </a:xfrm>
            <a:custGeom>
              <a:avLst/>
              <a:gdLst/>
              <a:ahLst/>
              <a:cxnLst/>
              <a:rect l="l" t="t" r="r" b="b"/>
              <a:pathLst>
                <a:path w="214429" h="48295" extrusionOk="0">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w="19050" cap="flat" cmpd="sng">
              <a:solidFill>
                <a:schemeClr val="accent3"/>
              </a:solidFill>
              <a:prstDash val="solid"/>
              <a:round/>
              <a:headEnd type="none" w="med" len="med"/>
              <a:tailEnd type="none" w="med" len="med"/>
            </a:ln>
          </p:spPr>
        </p:sp>
        <p:sp>
          <p:nvSpPr>
            <p:cNvPr id="73" name="Google Shape;73;p15"/>
            <p:cNvSpPr/>
            <p:nvPr/>
          </p:nvSpPr>
          <p:spPr>
            <a:xfrm>
              <a:off x="8000975" y="27185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7390663"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78032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6170038" y="213775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559700"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4949413" y="300693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339088"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372877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118475" y="386940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508163"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1897850" y="35807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287538" y="32921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Audio 9">
            <a:hlinkClick r:id="" action="ppaction://media"/>
            <a:extLst>
              <a:ext uri="{FF2B5EF4-FFF2-40B4-BE49-F238E27FC236}">
                <a16:creationId xmlns:a16="http://schemas.microsoft.com/office/drawing/2014/main" id="{A056EA4E-9908-4AC4-8570-91F91EB193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43938" y="4643438"/>
            <a:ext cx="347662" cy="347662"/>
          </a:xfrm>
          <a:prstGeom prst="rect">
            <a:avLst/>
          </a:prstGeom>
        </p:spPr>
      </p:pic>
    </p:spTree>
    <p:extLst>
      <p:ext uri="{BB962C8B-B14F-4D97-AF65-F5344CB8AC3E}">
        <p14:creationId xmlns:p14="http://schemas.microsoft.com/office/powerpoint/2010/main" val="1610311442"/>
      </p:ext>
    </p:extLst>
  </p:cSld>
  <p:clrMapOvr>
    <a:masterClrMapping/>
  </p:clrMapOvr>
  <mc:AlternateContent xmlns:mc="http://schemas.openxmlformats.org/markup-compatibility/2006" xmlns:p14="http://schemas.microsoft.com/office/powerpoint/2010/main">
    <mc:Choice Requires="p14">
      <p:transition spd="slow" p14:dur="2000" advTm="16100"/>
    </mc:Choice>
    <mc:Fallback xmlns="">
      <p:transition spd="slow" advTm="16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28099D-E43B-4E9B-80F9-2A494C40F91B}"/>
              </a:ext>
            </a:extLst>
          </p:cNvPr>
          <p:cNvSpPr txBox="1"/>
          <p:nvPr/>
        </p:nvSpPr>
        <p:spPr>
          <a:xfrm>
            <a:off x="6134705" y="2613312"/>
            <a:ext cx="2844800" cy="400110"/>
          </a:xfrm>
          <a:prstGeom prst="rect">
            <a:avLst/>
          </a:prstGeom>
          <a:noFill/>
        </p:spPr>
        <p:txBody>
          <a:bodyPr wrap="square" rtlCol="0">
            <a:spAutoFit/>
          </a:bodyPr>
          <a:lstStyle/>
          <a:p>
            <a:r>
              <a:rPr lang="en-SG" sz="2000" dirty="0">
                <a:latin typeface="Roboto" panose="02000000000000000000" pitchFamily="2" charset="0"/>
                <a:ea typeface="Roboto" panose="02000000000000000000" pitchFamily="2" charset="0"/>
              </a:rPr>
              <a:t>&lt; 3%: Can drop directly</a:t>
            </a:r>
          </a:p>
        </p:txBody>
      </p:sp>
      <p:pic>
        <p:nvPicPr>
          <p:cNvPr id="3" name="Picture 2">
            <a:extLst>
              <a:ext uri="{FF2B5EF4-FFF2-40B4-BE49-F238E27FC236}">
                <a16:creationId xmlns:a16="http://schemas.microsoft.com/office/drawing/2014/main" id="{AA8E19CB-EC29-4F02-BB59-608145A29184}"/>
              </a:ext>
            </a:extLst>
          </p:cNvPr>
          <p:cNvPicPr>
            <a:picLocks noChangeAspect="1"/>
          </p:cNvPicPr>
          <p:nvPr/>
        </p:nvPicPr>
        <p:blipFill>
          <a:blip r:embed="rId6"/>
          <a:stretch>
            <a:fillRect/>
          </a:stretch>
        </p:blipFill>
        <p:spPr>
          <a:xfrm>
            <a:off x="338666" y="416790"/>
            <a:ext cx="3297239" cy="4309919"/>
          </a:xfrm>
          <a:prstGeom prst="rect">
            <a:avLst/>
          </a:prstGeom>
        </p:spPr>
      </p:pic>
      <p:grpSp>
        <p:nvGrpSpPr>
          <p:cNvPr id="60" name="Group 59">
            <a:extLst>
              <a:ext uri="{FF2B5EF4-FFF2-40B4-BE49-F238E27FC236}">
                <a16:creationId xmlns:a16="http://schemas.microsoft.com/office/drawing/2014/main" id="{7922272D-38CA-460A-AD97-6133EC3A0129}"/>
              </a:ext>
            </a:extLst>
          </p:cNvPr>
          <p:cNvGrpSpPr/>
          <p:nvPr/>
        </p:nvGrpSpPr>
        <p:grpSpPr>
          <a:xfrm>
            <a:off x="3512468" y="1400629"/>
            <a:ext cx="2714165" cy="3003245"/>
            <a:chOff x="3420540" y="1410305"/>
            <a:chExt cx="2714165" cy="3003245"/>
          </a:xfrm>
        </p:grpSpPr>
        <p:cxnSp>
          <p:nvCxnSpPr>
            <p:cNvPr id="16" name="Connector: Elbow 15">
              <a:extLst>
                <a:ext uri="{FF2B5EF4-FFF2-40B4-BE49-F238E27FC236}">
                  <a16:creationId xmlns:a16="http://schemas.microsoft.com/office/drawing/2014/main" id="{6432538B-98AB-405B-B905-10D5A86368CD}"/>
                </a:ext>
              </a:extLst>
            </p:cNvPr>
            <p:cNvCxnSpPr>
              <a:cxnSpLocks/>
              <a:stCxn id="4" idx="3"/>
              <a:endCxn id="12" idx="1"/>
            </p:cNvCxnSpPr>
            <p:nvPr/>
          </p:nvCxnSpPr>
          <p:spPr>
            <a:xfrm>
              <a:off x="3459239" y="1410305"/>
              <a:ext cx="2675466" cy="14030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D4FE329A-CC2C-48DC-BC6B-393F1A06BEBF}"/>
                </a:ext>
              </a:extLst>
            </p:cNvPr>
            <p:cNvCxnSpPr>
              <a:cxnSpLocks/>
              <a:stCxn id="5" idx="3"/>
            </p:cNvCxnSpPr>
            <p:nvPr/>
          </p:nvCxnSpPr>
          <p:spPr>
            <a:xfrm>
              <a:off x="3459239" y="1804610"/>
              <a:ext cx="1337733" cy="1008757"/>
            </a:xfrm>
            <a:prstGeom prst="bentConnector3">
              <a:avLst>
                <a:gd name="adj1" fmla="val 100045"/>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22072CE-8F46-4948-9270-72E814BBC551}"/>
                </a:ext>
              </a:extLst>
            </p:cNvPr>
            <p:cNvCxnSpPr>
              <a:cxnSpLocks/>
              <a:endCxn id="12" idx="1"/>
            </p:cNvCxnSpPr>
            <p:nvPr/>
          </p:nvCxnSpPr>
          <p:spPr>
            <a:xfrm>
              <a:off x="3459239" y="2261805"/>
              <a:ext cx="2675466" cy="55156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C0A6F4A-9D95-44FB-8E38-A0FA1ED85E31}"/>
                </a:ext>
              </a:extLst>
            </p:cNvPr>
            <p:cNvCxnSpPr>
              <a:cxnSpLocks/>
            </p:cNvCxnSpPr>
            <p:nvPr/>
          </p:nvCxnSpPr>
          <p:spPr>
            <a:xfrm flipV="1">
              <a:off x="3454401" y="2813367"/>
              <a:ext cx="1337733" cy="607771"/>
            </a:xfrm>
            <a:prstGeom prst="bentConnector3">
              <a:avLst>
                <a:gd name="adj1" fmla="val 100181"/>
              </a:avLst>
            </a:prstGeom>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FD528098-8BBA-48CD-B084-9F9BBBEAFBFD}"/>
                </a:ext>
              </a:extLst>
            </p:cNvPr>
            <p:cNvCxnSpPr>
              <a:stCxn id="9" idx="3"/>
            </p:cNvCxnSpPr>
            <p:nvPr/>
          </p:nvCxnSpPr>
          <p:spPr>
            <a:xfrm flipV="1">
              <a:off x="3420540" y="3421138"/>
              <a:ext cx="1371594" cy="545796"/>
            </a:xfrm>
            <a:prstGeom prst="bentConnector3">
              <a:avLst>
                <a:gd name="adj1" fmla="val 99736"/>
              </a:avLst>
            </a:prstGeom>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B4AC1E19-96D2-4131-BF46-4C77D15464BB}"/>
                </a:ext>
              </a:extLst>
            </p:cNvPr>
            <p:cNvCxnSpPr>
              <a:stCxn id="8" idx="3"/>
            </p:cNvCxnSpPr>
            <p:nvPr/>
          </p:nvCxnSpPr>
          <p:spPr>
            <a:xfrm flipV="1">
              <a:off x="3444728" y="3966933"/>
              <a:ext cx="1347406" cy="446617"/>
            </a:xfrm>
            <a:prstGeom prst="bentConnector3">
              <a:avLst>
                <a:gd name="adj1" fmla="val 99910"/>
              </a:avLst>
            </a:prstGeom>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2F973180-832E-4D56-BCA0-320186ECD82C}"/>
              </a:ext>
            </a:extLst>
          </p:cNvPr>
          <p:cNvGrpSpPr/>
          <p:nvPr/>
        </p:nvGrpSpPr>
        <p:grpSpPr>
          <a:xfrm>
            <a:off x="445116" y="1238553"/>
            <a:ext cx="3106051" cy="3252407"/>
            <a:chOff x="353188" y="1248229"/>
            <a:chExt cx="3106051" cy="3252407"/>
          </a:xfrm>
        </p:grpSpPr>
        <p:sp>
          <p:nvSpPr>
            <p:cNvPr id="4" name="Rectangle 3">
              <a:extLst>
                <a:ext uri="{FF2B5EF4-FFF2-40B4-BE49-F238E27FC236}">
                  <a16:creationId xmlns:a16="http://schemas.microsoft.com/office/drawing/2014/main" id="{19E511E3-C135-495F-BFC0-C2633959BCDA}"/>
                </a:ext>
              </a:extLst>
            </p:cNvPr>
            <p:cNvSpPr/>
            <p:nvPr/>
          </p:nvSpPr>
          <p:spPr>
            <a:xfrm>
              <a:off x="391887" y="1248229"/>
              <a:ext cx="3067352" cy="32415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5" name="Rectangle 4">
              <a:extLst>
                <a:ext uri="{FF2B5EF4-FFF2-40B4-BE49-F238E27FC236}">
                  <a16:creationId xmlns:a16="http://schemas.microsoft.com/office/drawing/2014/main" id="{C16EDEC1-67A5-4532-8E8A-2F108646152F}"/>
                </a:ext>
              </a:extLst>
            </p:cNvPr>
            <p:cNvSpPr/>
            <p:nvPr/>
          </p:nvSpPr>
          <p:spPr>
            <a:xfrm>
              <a:off x="391887" y="1717523"/>
              <a:ext cx="3067352" cy="17417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6" name="Rectangle 5">
              <a:extLst>
                <a:ext uri="{FF2B5EF4-FFF2-40B4-BE49-F238E27FC236}">
                  <a16:creationId xmlns:a16="http://schemas.microsoft.com/office/drawing/2014/main" id="{B5A9C32B-C60F-4A1A-B18E-9786465AB3A3}"/>
                </a:ext>
              </a:extLst>
            </p:cNvPr>
            <p:cNvSpPr/>
            <p:nvPr/>
          </p:nvSpPr>
          <p:spPr>
            <a:xfrm>
              <a:off x="391887" y="2174719"/>
              <a:ext cx="3067352" cy="17417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7" name="Rectangle 6">
              <a:extLst>
                <a:ext uri="{FF2B5EF4-FFF2-40B4-BE49-F238E27FC236}">
                  <a16:creationId xmlns:a16="http://schemas.microsoft.com/office/drawing/2014/main" id="{B6381CFA-2563-4B7F-9B2D-DC2BFEF8FD04}"/>
                </a:ext>
              </a:extLst>
            </p:cNvPr>
            <p:cNvSpPr/>
            <p:nvPr/>
          </p:nvSpPr>
          <p:spPr>
            <a:xfrm>
              <a:off x="391887" y="3259062"/>
              <a:ext cx="3067352" cy="32415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8" name="Rectangle 7">
              <a:extLst>
                <a:ext uri="{FF2B5EF4-FFF2-40B4-BE49-F238E27FC236}">
                  <a16:creationId xmlns:a16="http://schemas.microsoft.com/office/drawing/2014/main" id="{DD2C255A-E76F-4662-BEDA-9B90859D6805}"/>
                </a:ext>
              </a:extLst>
            </p:cNvPr>
            <p:cNvSpPr/>
            <p:nvPr/>
          </p:nvSpPr>
          <p:spPr>
            <a:xfrm>
              <a:off x="377376" y="4326463"/>
              <a:ext cx="3067352" cy="17417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9" name="Rectangle 8">
              <a:extLst>
                <a:ext uri="{FF2B5EF4-FFF2-40B4-BE49-F238E27FC236}">
                  <a16:creationId xmlns:a16="http://schemas.microsoft.com/office/drawing/2014/main" id="{424FC6F8-B78A-4760-A523-77A43253BF7C}"/>
                </a:ext>
              </a:extLst>
            </p:cNvPr>
            <p:cNvSpPr/>
            <p:nvPr/>
          </p:nvSpPr>
          <p:spPr>
            <a:xfrm>
              <a:off x="353188" y="3879847"/>
              <a:ext cx="3067352" cy="17417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grpSp>
      <p:grpSp>
        <p:nvGrpSpPr>
          <p:cNvPr id="69" name="Group 68">
            <a:extLst>
              <a:ext uri="{FF2B5EF4-FFF2-40B4-BE49-F238E27FC236}">
                <a16:creationId xmlns:a16="http://schemas.microsoft.com/office/drawing/2014/main" id="{AC64F31C-309C-4DB2-9144-FB2F93CCEA13}"/>
              </a:ext>
            </a:extLst>
          </p:cNvPr>
          <p:cNvGrpSpPr/>
          <p:nvPr/>
        </p:nvGrpSpPr>
        <p:grpSpPr>
          <a:xfrm>
            <a:off x="495905" y="945830"/>
            <a:ext cx="3067352" cy="3393326"/>
            <a:chOff x="495905" y="945830"/>
            <a:chExt cx="3067352" cy="3393326"/>
          </a:xfrm>
        </p:grpSpPr>
        <p:sp>
          <p:nvSpPr>
            <p:cNvPr id="61" name="Rectangle 60">
              <a:extLst>
                <a:ext uri="{FF2B5EF4-FFF2-40B4-BE49-F238E27FC236}">
                  <a16:creationId xmlns:a16="http://schemas.microsoft.com/office/drawing/2014/main" id="{80C14BD2-1431-477C-AEB5-EC6434500CA1}"/>
                </a:ext>
              </a:extLst>
            </p:cNvPr>
            <p:cNvSpPr/>
            <p:nvPr/>
          </p:nvSpPr>
          <p:spPr>
            <a:xfrm>
              <a:off x="495905" y="945830"/>
              <a:ext cx="3067352" cy="174173"/>
            </a:xfrm>
            <a:prstGeom prst="rect">
              <a:avLst/>
            </a:prstGeom>
            <a:noFill/>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sp>
          <p:nvSpPr>
            <p:cNvPr id="62" name="Rectangle 61">
              <a:extLst>
                <a:ext uri="{FF2B5EF4-FFF2-40B4-BE49-F238E27FC236}">
                  <a16:creationId xmlns:a16="http://schemas.microsoft.com/office/drawing/2014/main" id="{AC9F4043-52DB-433C-800F-608B6E6F3266}"/>
                </a:ext>
              </a:extLst>
            </p:cNvPr>
            <p:cNvSpPr/>
            <p:nvPr/>
          </p:nvSpPr>
          <p:spPr>
            <a:xfrm>
              <a:off x="495905" y="1563280"/>
              <a:ext cx="3067352" cy="174173"/>
            </a:xfrm>
            <a:prstGeom prst="rect">
              <a:avLst/>
            </a:prstGeom>
            <a:noFill/>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63" name="Rectangle 62">
              <a:extLst>
                <a:ext uri="{FF2B5EF4-FFF2-40B4-BE49-F238E27FC236}">
                  <a16:creationId xmlns:a16="http://schemas.microsoft.com/office/drawing/2014/main" id="{45FAF457-6B3B-43E4-BE13-720275F5C24D}"/>
                </a:ext>
              </a:extLst>
            </p:cNvPr>
            <p:cNvSpPr/>
            <p:nvPr/>
          </p:nvSpPr>
          <p:spPr>
            <a:xfrm>
              <a:off x="495905" y="3103669"/>
              <a:ext cx="3067352" cy="174173"/>
            </a:xfrm>
            <a:prstGeom prst="rect">
              <a:avLst/>
            </a:prstGeom>
            <a:noFill/>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64" name="Rectangle 63">
              <a:extLst>
                <a:ext uri="{FF2B5EF4-FFF2-40B4-BE49-F238E27FC236}">
                  <a16:creationId xmlns:a16="http://schemas.microsoft.com/office/drawing/2014/main" id="{277B46E5-90AD-44B1-A5D6-9EB927FFDB56}"/>
                </a:ext>
              </a:extLst>
            </p:cNvPr>
            <p:cNvSpPr/>
            <p:nvPr/>
          </p:nvSpPr>
          <p:spPr>
            <a:xfrm>
              <a:off x="495905" y="3737155"/>
              <a:ext cx="3067352" cy="174173"/>
            </a:xfrm>
            <a:prstGeom prst="rect">
              <a:avLst/>
            </a:prstGeom>
            <a:noFill/>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65" name="Rectangle 64">
              <a:extLst>
                <a:ext uri="{FF2B5EF4-FFF2-40B4-BE49-F238E27FC236}">
                  <a16:creationId xmlns:a16="http://schemas.microsoft.com/office/drawing/2014/main" id="{665B54D8-725C-420F-9D92-6B8760B02A95}"/>
                </a:ext>
              </a:extLst>
            </p:cNvPr>
            <p:cNvSpPr/>
            <p:nvPr/>
          </p:nvSpPr>
          <p:spPr>
            <a:xfrm>
              <a:off x="495905" y="1875956"/>
              <a:ext cx="3067352" cy="318692"/>
            </a:xfrm>
            <a:prstGeom prst="rect">
              <a:avLst/>
            </a:prstGeom>
            <a:noFill/>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66" name="Rectangle 65">
              <a:extLst>
                <a:ext uri="{FF2B5EF4-FFF2-40B4-BE49-F238E27FC236}">
                  <a16:creationId xmlns:a16="http://schemas.microsoft.com/office/drawing/2014/main" id="{BADF20E0-E0A8-4A0C-9B76-C94F0D142487}"/>
                </a:ext>
              </a:extLst>
            </p:cNvPr>
            <p:cNvSpPr/>
            <p:nvPr/>
          </p:nvSpPr>
          <p:spPr>
            <a:xfrm>
              <a:off x="495905" y="4020464"/>
              <a:ext cx="3067352" cy="318692"/>
            </a:xfrm>
            <a:prstGeom prst="rect">
              <a:avLst/>
            </a:prstGeom>
            <a:noFill/>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grpSp>
      <p:sp>
        <p:nvSpPr>
          <p:cNvPr id="70" name="TextBox 69">
            <a:extLst>
              <a:ext uri="{FF2B5EF4-FFF2-40B4-BE49-F238E27FC236}">
                <a16:creationId xmlns:a16="http://schemas.microsoft.com/office/drawing/2014/main" id="{69DFBCC1-2D4F-4290-BF90-3A7A393A5C97}"/>
              </a:ext>
            </a:extLst>
          </p:cNvPr>
          <p:cNvSpPr txBox="1"/>
          <p:nvPr/>
        </p:nvSpPr>
        <p:spPr>
          <a:xfrm>
            <a:off x="6134705" y="1536094"/>
            <a:ext cx="2844800" cy="1077218"/>
          </a:xfrm>
          <a:prstGeom prst="rect">
            <a:avLst/>
          </a:prstGeom>
          <a:noFill/>
        </p:spPr>
        <p:txBody>
          <a:bodyPr wrap="square" rtlCol="0">
            <a:spAutoFit/>
          </a:bodyPr>
          <a:lstStyle/>
          <a:p>
            <a:r>
              <a:rPr lang="en-SG" sz="1600" dirty="0" err="1">
                <a:latin typeface="Roboto" panose="02000000000000000000" pitchFamily="2" charset="0"/>
                <a:ea typeface="Roboto" panose="02000000000000000000" pitchFamily="2" charset="0"/>
              </a:rPr>
              <a:t>enrolled_university</a:t>
            </a:r>
            <a:br>
              <a:rPr lang="en-SG" sz="1600" dirty="0">
                <a:latin typeface="Roboto" panose="02000000000000000000" pitchFamily="2" charset="0"/>
                <a:ea typeface="Roboto" panose="02000000000000000000" pitchFamily="2" charset="0"/>
              </a:rPr>
            </a:br>
            <a:r>
              <a:rPr lang="en-SG" sz="1600" dirty="0" err="1">
                <a:latin typeface="Roboto" panose="02000000000000000000" pitchFamily="2" charset="0"/>
                <a:ea typeface="Roboto" panose="02000000000000000000" pitchFamily="2" charset="0"/>
              </a:rPr>
              <a:t>educational_level</a:t>
            </a:r>
            <a:endParaRPr lang="en-SG" sz="1600" dirty="0">
              <a:latin typeface="Roboto" panose="02000000000000000000" pitchFamily="2" charset="0"/>
              <a:ea typeface="Roboto" panose="02000000000000000000" pitchFamily="2" charset="0"/>
            </a:endParaRPr>
          </a:p>
          <a:p>
            <a:r>
              <a:rPr lang="en-SG" sz="1600" dirty="0">
                <a:latin typeface="Roboto" panose="02000000000000000000" pitchFamily="2" charset="0"/>
                <a:ea typeface="Roboto" panose="02000000000000000000" pitchFamily="2" charset="0"/>
              </a:rPr>
              <a:t>experience</a:t>
            </a:r>
          </a:p>
          <a:p>
            <a:r>
              <a:rPr lang="en-SG" sz="1600" dirty="0" err="1">
                <a:latin typeface="Roboto" panose="02000000000000000000" pitchFamily="2" charset="0"/>
                <a:ea typeface="Roboto" panose="02000000000000000000" pitchFamily="2" charset="0"/>
              </a:rPr>
              <a:t>last_new_job</a:t>
            </a:r>
            <a:endParaRPr lang="en-SG" sz="1600" dirty="0">
              <a:latin typeface="Roboto" panose="02000000000000000000" pitchFamily="2" charset="0"/>
              <a:ea typeface="Roboto" panose="02000000000000000000" pitchFamily="2" charset="0"/>
            </a:endParaRPr>
          </a:p>
        </p:txBody>
      </p:sp>
      <p:sp>
        <p:nvSpPr>
          <p:cNvPr id="71" name="TextBox 70">
            <a:extLst>
              <a:ext uri="{FF2B5EF4-FFF2-40B4-BE49-F238E27FC236}">
                <a16:creationId xmlns:a16="http://schemas.microsoft.com/office/drawing/2014/main" id="{D479FAD7-F703-45F5-A30D-8C2012CE19DE}"/>
              </a:ext>
            </a:extLst>
          </p:cNvPr>
          <p:cNvSpPr txBox="1"/>
          <p:nvPr/>
        </p:nvSpPr>
        <p:spPr>
          <a:xfrm>
            <a:off x="4325329" y="1451102"/>
            <a:ext cx="2844800" cy="2062103"/>
          </a:xfrm>
          <a:prstGeom prst="rect">
            <a:avLst/>
          </a:prstGeom>
          <a:noFill/>
        </p:spPr>
        <p:txBody>
          <a:bodyPr wrap="square" rtlCol="0">
            <a:spAutoFit/>
          </a:bodyPr>
          <a:lstStyle/>
          <a:p>
            <a:r>
              <a:rPr lang="en-SG" sz="1600" dirty="0">
                <a:latin typeface="Roboto" panose="02000000000000000000" pitchFamily="2" charset="0"/>
                <a:ea typeface="Roboto" panose="02000000000000000000" pitchFamily="2" charset="0"/>
              </a:rPr>
              <a:t>gender</a:t>
            </a:r>
          </a:p>
          <a:p>
            <a:r>
              <a:rPr lang="en-SG" sz="1600" dirty="0" err="1">
                <a:latin typeface="Roboto" panose="02000000000000000000" pitchFamily="2" charset="0"/>
                <a:ea typeface="Roboto" panose="02000000000000000000" pitchFamily="2" charset="0"/>
              </a:rPr>
              <a:t>major_discipline</a:t>
            </a:r>
            <a:endParaRPr lang="en-SG" sz="1600" dirty="0">
              <a:latin typeface="Roboto" panose="02000000000000000000" pitchFamily="2" charset="0"/>
              <a:ea typeface="Roboto" panose="02000000000000000000" pitchFamily="2" charset="0"/>
            </a:endParaRPr>
          </a:p>
          <a:p>
            <a:r>
              <a:rPr lang="en-SG" sz="1600" dirty="0" err="1">
                <a:latin typeface="Roboto" panose="02000000000000000000" pitchFamily="2" charset="0"/>
                <a:ea typeface="Roboto" panose="02000000000000000000" pitchFamily="2" charset="0"/>
              </a:rPr>
              <a:t>company_size</a:t>
            </a:r>
            <a:endParaRPr lang="en-SG" sz="1600" dirty="0">
              <a:latin typeface="Roboto" panose="02000000000000000000" pitchFamily="2" charset="0"/>
              <a:ea typeface="Roboto" panose="02000000000000000000" pitchFamily="2" charset="0"/>
            </a:endParaRPr>
          </a:p>
          <a:p>
            <a:r>
              <a:rPr lang="en-SG" sz="1600" dirty="0" err="1">
                <a:latin typeface="Roboto" panose="02000000000000000000" pitchFamily="2" charset="0"/>
                <a:ea typeface="Roboto" panose="02000000000000000000" pitchFamily="2" charset="0"/>
              </a:rPr>
              <a:t>company_type</a:t>
            </a:r>
            <a:endParaRPr lang="en-SG" sz="1600" dirty="0">
              <a:latin typeface="Roboto" panose="02000000000000000000" pitchFamily="2" charset="0"/>
              <a:ea typeface="Roboto" panose="02000000000000000000" pitchFamily="2" charset="0"/>
            </a:endParaRPr>
          </a:p>
          <a:p>
            <a:endParaRPr lang="en-SG" sz="1600" dirty="0">
              <a:latin typeface="Roboto" panose="02000000000000000000" pitchFamily="2" charset="0"/>
              <a:ea typeface="Roboto" panose="02000000000000000000" pitchFamily="2" charset="0"/>
            </a:endParaRPr>
          </a:p>
          <a:p>
            <a:r>
              <a:rPr lang="en-SG" sz="1600" dirty="0">
                <a:latin typeface="Roboto" panose="02000000000000000000" pitchFamily="2" charset="0"/>
                <a:ea typeface="Roboto" panose="02000000000000000000" pitchFamily="2" charset="0"/>
              </a:rPr>
              <a:t>Cannot drop directly: require other methods to deal with them</a:t>
            </a:r>
          </a:p>
        </p:txBody>
      </p:sp>
      <p:pic>
        <p:nvPicPr>
          <p:cNvPr id="11" name="Audio 10">
            <a:hlinkClick r:id="" action="ppaction://media"/>
            <a:extLst>
              <a:ext uri="{FF2B5EF4-FFF2-40B4-BE49-F238E27FC236}">
                <a16:creationId xmlns:a16="http://schemas.microsoft.com/office/drawing/2014/main" id="{95CFF289-F72F-4A19-AE66-D5649C418D9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43938" y="4643438"/>
            <a:ext cx="347662" cy="347662"/>
          </a:xfrm>
          <a:prstGeom prst="rect">
            <a:avLst/>
          </a:prstGeom>
        </p:spPr>
      </p:pic>
    </p:spTree>
    <p:custDataLst>
      <p:tags r:id="rId1"/>
    </p:custDataLst>
    <p:extLst>
      <p:ext uri="{BB962C8B-B14F-4D97-AF65-F5344CB8AC3E}">
        <p14:creationId xmlns:p14="http://schemas.microsoft.com/office/powerpoint/2010/main" val="2498875973"/>
      </p:ext>
    </p:extLst>
  </p:cSld>
  <p:clrMapOvr>
    <a:masterClrMapping/>
  </p:clrMapOvr>
  <mc:AlternateContent xmlns:mc="http://schemas.openxmlformats.org/markup-compatibility/2006" xmlns:p14="http://schemas.microsoft.com/office/powerpoint/2010/main">
    <mc:Choice Requires="p14">
      <p:transition spd="slow" p14:dur="2000" advTm="24344"/>
    </mc:Choice>
    <mc:Fallback xmlns="">
      <p:transition spd="slow" advTm="24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59"/>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60"/>
                                        </p:tgtEl>
                                        <p:attrNameLst>
                                          <p:attrName>style.visibility</p:attrName>
                                        </p:attrNameLst>
                                      </p:cBhvr>
                                      <p:to>
                                        <p:strVal val="hidden"/>
                                      </p:to>
                                    </p:set>
                                  </p:childTnLst>
                                </p:cTn>
                              </p:par>
                            </p:childTnLst>
                          </p:cTn>
                        </p:par>
                        <p:par>
                          <p:cTn id="26" fill="hold">
                            <p:stCondLst>
                              <p:cond delay="0"/>
                            </p:stCondLst>
                            <p:childTnLst>
                              <p:par>
                                <p:cTn id="27" presetID="1" presetClass="exit" presetSubtype="0" fill="hold" grpId="1" nodeType="afterEffect">
                                  <p:stCondLst>
                                    <p:cond delay="0"/>
                                  </p:stCondLst>
                                  <p:childTnLst>
                                    <p:set>
                                      <p:cBhvr>
                                        <p:cTn id="28" dur="1" fill="hold">
                                          <p:stCondLst>
                                            <p:cond delay="0"/>
                                          </p:stCondLst>
                                        </p:cTn>
                                        <p:tgtEl>
                                          <p:spTgt spid="7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11"/>
                </p:tgtEl>
              </p:cMediaNode>
            </p:audio>
          </p:childTnLst>
        </p:cTn>
      </p:par>
    </p:tnLst>
    <p:bldLst>
      <p:bldP spid="12" grpId="0"/>
      <p:bldP spid="12" grpId="1"/>
      <p:bldP spid="70" grpId="0"/>
      <p:bldP spid="70" grpId="1"/>
      <p:bldP spid="7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513E-43EB-4F15-91F7-F7033A2D4646}"/>
              </a:ext>
            </a:extLst>
          </p:cNvPr>
          <p:cNvSpPr>
            <a:spLocks noGrp="1"/>
          </p:cNvSpPr>
          <p:nvPr>
            <p:ph type="title"/>
          </p:nvPr>
        </p:nvSpPr>
        <p:spPr>
          <a:xfrm>
            <a:off x="1205873" y="201504"/>
            <a:ext cx="6254829" cy="481200"/>
          </a:xfrm>
        </p:spPr>
        <p:txBody>
          <a:bodyPr/>
          <a:lstStyle/>
          <a:p>
            <a:r>
              <a:rPr lang="en-SG" sz="2800" dirty="0">
                <a:solidFill>
                  <a:schemeClr val="accent6">
                    <a:lumMod val="50000"/>
                    <a:lumOff val="50000"/>
                  </a:schemeClr>
                </a:solidFill>
              </a:rPr>
              <a:t>Filling </a:t>
            </a:r>
            <a:r>
              <a:rPr lang="en-SG" sz="2800" dirty="0" err="1">
                <a:solidFill>
                  <a:schemeClr val="accent6">
                    <a:lumMod val="50000"/>
                    <a:lumOff val="50000"/>
                  </a:schemeClr>
                </a:solidFill>
              </a:rPr>
              <a:t>Company_size</a:t>
            </a:r>
            <a:r>
              <a:rPr lang="en-SG" sz="2800" dirty="0">
                <a:solidFill>
                  <a:schemeClr val="accent6">
                    <a:lumMod val="50000"/>
                    <a:lumOff val="50000"/>
                  </a:schemeClr>
                </a:solidFill>
              </a:rPr>
              <a:t> and </a:t>
            </a:r>
            <a:r>
              <a:rPr lang="en-SG" sz="2800" dirty="0" err="1">
                <a:solidFill>
                  <a:schemeClr val="accent6">
                    <a:lumMod val="50000"/>
                    <a:lumOff val="50000"/>
                  </a:schemeClr>
                </a:solidFill>
              </a:rPr>
              <a:t>Company_type</a:t>
            </a:r>
            <a:endParaRPr lang="en-SG" sz="2800" dirty="0">
              <a:solidFill>
                <a:schemeClr val="accent6">
                  <a:lumMod val="50000"/>
                  <a:lumOff val="50000"/>
                </a:schemeClr>
              </a:solidFill>
            </a:endParaRPr>
          </a:p>
        </p:txBody>
      </p:sp>
      <p:sp>
        <p:nvSpPr>
          <p:cNvPr id="9" name="Title 1">
            <a:extLst>
              <a:ext uri="{FF2B5EF4-FFF2-40B4-BE49-F238E27FC236}">
                <a16:creationId xmlns:a16="http://schemas.microsoft.com/office/drawing/2014/main" id="{6DCA174E-4083-4FA1-8427-84E89ECFB4F0}"/>
              </a:ext>
            </a:extLst>
          </p:cNvPr>
          <p:cNvSpPr txBox="1">
            <a:spLocks/>
          </p:cNvSpPr>
          <p:nvPr/>
        </p:nvSpPr>
        <p:spPr>
          <a:xfrm>
            <a:off x="570296" y="1100360"/>
            <a:ext cx="7525984"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SG" sz="2400" dirty="0">
                <a:latin typeface="Roboto" panose="02000000000000000000" pitchFamily="2" charset="0"/>
                <a:ea typeface="Roboto" panose="02000000000000000000" pitchFamily="2" charset="0"/>
              </a:rPr>
              <a:t>IF </a:t>
            </a:r>
            <a:r>
              <a:rPr lang="en-SG" sz="2400" dirty="0" err="1">
                <a:latin typeface="Roboto" panose="02000000000000000000" pitchFamily="2" charset="0"/>
                <a:ea typeface="Roboto" panose="02000000000000000000" pitchFamily="2" charset="0"/>
              </a:rPr>
              <a:t>last_new_job</a:t>
            </a:r>
            <a:r>
              <a:rPr lang="en-SG" sz="2400" dirty="0">
                <a:latin typeface="Roboto" panose="02000000000000000000" pitchFamily="2" charset="0"/>
                <a:ea typeface="Roboto" panose="02000000000000000000" pitchFamily="2" charset="0"/>
              </a:rPr>
              <a:t> == “never” &amp;&amp;</a:t>
            </a:r>
          </a:p>
          <a:p>
            <a:r>
              <a:rPr lang="en-SG" sz="2400" dirty="0">
                <a:latin typeface="Roboto" panose="02000000000000000000" pitchFamily="2" charset="0"/>
                <a:ea typeface="Roboto" panose="02000000000000000000" pitchFamily="2" charset="0"/>
              </a:rPr>
              <a:t>    </a:t>
            </a:r>
            <a:r>
              <a:rPr lang="en-SG" sz="2400" dirty="0" err="1">
                <a:latin typeface="Roboto" panose="02000000000000000000" pitchFamily="2" charset="0"/>
                <a:ea typeface="Roboto" panose="02000000000000000000" pitchFamily="2" charset="0"/>
              </a:rPr>
              <a:t>company_size</a:t>
            </a:r>
            <a:r>
              <a:rPr lang="en-SG" sz="2400" dirty="0">
                <a:latin typeface="Roboto" panose="02000000000000000000" pitchFamily="2" charset="0"/>
                <a:ea typeface="Roboto" panose="02000000000000000000" pitchFamily="2" charset="0"/>
              </a:rPr>
              <a:t> == </a:t>
            </a:r>
            <a:r>
              <a:rPr lang="en-SG" sz="2400" dirty="0" err="1">
                <a:latin typeface="Roboto" panose="02000000000000000000" pitchFamily="2" charset="0"/>
                <a:ea typeface="Roboto" panose="02000000000000000000" pitchFamily="2" charset="0"/>
              </a:rPr>
              <a:t>company_type</a:t>
            </a:r>
            <a:r>
              <a:rPr lang="en-SG" sz="2400" dirty="0">
                <a:latin typeface="Roboto" panose="02000000000000000000" pitchFamily="2" charset="0"/>
                <a:ea typeface="Roboto" panose="02000000000000000000" pitchFamily="2" charset="0"/>
              </a:rPr>
              <a:t> == nan</a:t>
            </a:r>
          </a:p>
        </p:txBody>
      </p:sp>
      <p:sp>
        <p:nvSpPr>
          <p:cNvPr id="10" name="Arrow: Down 9">
            <a:extLst>
              <a:ext uri="{FF2B5EF4-FFF2-40B4-BE49-F238E27FC236}">
                <a16:creationId xmlns:a16="http://schemas.microsoft.com/office/drawing/2014/main" id="{37BF1DD7-BC41-4F11-A82F-DACD90183748}"/>
              </a:ext>
            </a:extLst>
          </p:cNvPr>
          <p:cNvSpPr/>
          <p:nvPr/>
        </p:nvSpPr>
        <p:spPr>
          <a:xfrm>
            <a:off x="2840241" y="1822504"/>
            <a:ext cx="455439" cy="837430"/>
          </a:xfrm>
          <a:prstGeom prst="downArrow">
            <a:avLst/>
          </a:prstGeom>
          <a:solidFill>
            <a:srgbClr val="CC006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1" name="Title 1">
            <a:extLst>
              <a:ext uri="{FF2B5EF4-FFF2-40B4-BE49-F238E27FC236}">
                <a16:creationId xmlns:a16="http://schemas.microsoft.com/office/drawing/2014/main" id="{74935853-7556-4E04-BDF8-A9AF8EE653F2}"/>
              </a:ext>
            </a:extLst>
          </p:cNvPr>
          <p:cNvSpPr txBox="1">
            <a:spLocks/>
          </p:cNvSpPr>
          <p:nvPr/>
        </p:nvSpPr>
        <p:spPr>
          <a:xfrm>
            <a:off x="1881283" y="2660278"/>
            <a:ext cx="2623176"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SG" sz="2400" dirty="0">
                <a:latin typeface="Roboto" panose="02000000000000000000" pitchFamily="2" charset="0"/>
                <a:ea typeface="Roboto" panose="02000000000000000000" pitchFamily="2" charset="0"/>
              </a:rPr>
              <a:t>No Employment</a:t>
            </a:r>
          </a:p>
        </p:txBody>
      </p:sp>
      <p:sp>
        <p:nvSpPr>
          <p:cNvPr id="12" name="Arrow: Down 11">
            <a:extLst>
              <a:ext uri="{FF2B5EF4-FFF2-40B4-BE49-F238E27FC236}">
                <a16:creationId xmlns:a16="http://schemas.microsoft.com/office/drawing/2014/main" id="{3FCC5457-3C72-4683-8F11-127BC19F1B4F}"/>
              </a:ext>
            </a:extLst>
          </p:cNvPr>
          <p:cNvSpPr/>
          <p:nvPr/>
        </p:nvSpPr>
        <p:spPr>
          <a:xfrm>
            <a:off x="2800409" y="3229798"/>
            <a:ext cx="455439" cy="837430"/>
          </a:xfrm>
          <a:prstGeom prst="downArrow">
            <a:avLst/>
          </a:prstGeom>
          <a:solidFill>
            <a:srgbClr val="CC006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dirty="0"/>
          </a:p>
        </p:txBody>
      </p:sp>
      <p:sp>
        <p:nvSpPr>
          <p:cNvPr id="14" name="Title 1">
            <a:extLst>
              <a:ext uri="{FF2B5EF4-FFF2-40B4-BE49-F238E27FC236}">
                <a16:creationId xmlns:a16="http://schemas.microsoft.com/office/drawing/2014/main" id="{20D6361C-BA91-43A0-9BDD-10BC5958D94D}"/>
              </a:ext>
            </a:extLst>
          </p:cNvPr>
          <p:cNvSpPr txBox="1">
            <a:spLocks/>
          </p:cNvSpPr>
          <p:nvPr/>
        </p:nvSpPr>
        <p:spPr>
          <a:xfrm>
            <a:off x="415944" y="4220196"/>
            <a:ext cx="6774565"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SG" sz="2400" dirty="0" err="1">
                <a:latin typeface="Roboto" panose="02000000000000000000" pitchFamily="2" charset="0"/>
                <a:ea typeface="Roboto" panose="02000000000000000000" pitchFamily="2" charset="0"/>
              </a:rPr>
              <a:t>company_size</a:t>
            </a:r>
            <a:r>
              <a:rPr lang="en-SG" sz="2400" dirty="0">
                <a:latin typeface="Roboto" panose="02000000000000000000" pitchFamily="2" charset="0"/>
                <a:ea typeface="Roboto" panose="02000000000000000000" pitchFamily="2" charset="0"/>
              </a:rPr>
              <a:t> = </a:t>
            </a:r>
            <a:r>
              <a:rPr lang="en-SG" sz="2400" dirty="0" err="1">
                <a:latin typeface="Roboto" panose="02000000000000000000" pitchFamily="2" charset="0"/>
                <a:ea typeface="Roboto" panose="02000000000000000000" pitchFamily="2" charset="0"/>
              </a:rPr>
              <a:t>company_type</a:t>
            </a:r>
            <a:r>
              <a:rPr lang="en-SG" sz="2400" dirty="0">
                <a:latin typeface="Roboto" panose="02000000000000000000" pitchFamily="2" charset="0"/>
                <a:ea typeface="Roboto" panose="02000000000000000000" pitchFamily="2" charset="0"/>
              </a:rPr>
              <a:t> = “No company”</a:t>
            </a:r>
          </a:p>
        </p:txBody>
      </p:sp>
      <p:pic>
        <p:nvPicPr>
          <p:cNvPr id="4" name="Audio 3">
            <a:hlinkClick r:id="" action="ppaction://media"/>
            <a:extLst>
              <a:ext uri="{FF2B5EF4-FFF2-40B4-BE49-F238E27FC236}">
                <a16:creationId xmlns:a16="http://schemas.microsoft.com/office/drawing/2014/main" id="{2C3D990F-C566-4575-B0FA-753CAFEEE39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643938" y="4643438"/>
            <a:ext cx="347662" cy="347662"/>
          </a:xfrm>
          <a:prstGeom prst="rect">
            <a:avLst/>
          </a:prstGeom>
        </p:spPr>
      </p:pic>
    </p:spTree>
    <p:custDataLst>
      <p:tags r:id="rId1"/>
    </p:custDataLst>
    <p:extLst>
      <p:ext uri="{BB962C8B-B14F-4D97-AF65-F5344CB8AC3E}">
        <p14:creationId xmlns:p14="http://schemas.microsoft.com/office/powerpoint/2010/main" val="3410412366"/>
      </p:ext>
    </p:extLst>
  </p:cSld>
  <p:clrMapOvr>
    <a:masterClrMapping/>
  </p:clrMapOvr>
  <mc:AlternateContent xmlns:mc="http://schemas.openxmlformats.org/markup-compatibility/2006" xmlns:p14="http://schemas.microsoft.com/office/powerpoint/2010/main">
    <mc:Choice Requires="p14">
      <p:transition spd="slow" p14:dur="2000" advTm="22997"/>
    </mc:Choice>
    <mc:Fallback xmlns="">
      <p:transition spd="slow" advTm="22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bldLst>
      <p:bldP spid="9" grpId="0"/>
      <p:bldP spid="10" grpId="0" animBg="1"/>
      <p:bldP spid="11" grpId="0"/>
      <p:bldP spid="12"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E3377E-7ECD-4CFC-963C-F997D816F517}"/>
              </a:ext>
            </a:extLst>
          </p:cNvPr>
          <p:cNvSpPr>
            <a:spLocks noGrp="1"/>
          </p:cNvSpPr>
          <p:nvPr>
            <p:ph type="title"/>
          </p:nvPr>
        </p:nvSpPr>
        <p:spPr>
          <a:xfrm>
            <a:off x="1107130" y="197216"/>
            <a:ext cx="6254829" cy="481200"/>
          </a:xfrm>
        </p:spPr>
        <p:txBody>
          <a:bodyPr/>
          <a:lstStyle/>
          <a:p>
            <a:pPr algn="ctr"/>
            <a:r>
              <a:rPr lang="en-SG" sz="2800" dirty="0">
                <a:solidFill>
                  <a:schemeClr val="accent6">
                    <a:lumMod val="50000"/>
                    <a:lumOff val="50000"/>
                  </a:schemeClr>
                </a:solidFill>
              </a:rPr>
              <a:t>Filling </a:t>
            </a:r>
            <a:r>
              <a:rPr lang="en-SG" sz="2800" dirty="0" err="1">
                <a:solidFill>
                  <a:schemeClr val="accent6">
                    <a:lumMod val="50000"/>
                    <a:lumOff val="50000"/>
                  </a:schemeClr>
                </a:solidFill>
              </a:rPr>
              <a:t>Major_discpline</a:t>
            </a:r>
            <a:endParaRPr lang="en-SG" sz="2800" dirty="0">
              <a:solidFill>
                <a:schemeClr val="accent6">
                  <a:lumMod val="50000"/>
                  <a:lumOff val="50000"/>
                </a:schemeClr>
              </a:solidFill>
            </a:endParaRPr>
          </a:p>
        </p:txBody>
      </p:sp>
      <p:pic>
        <p:nvPicPr>
          <p:cNvPr id="5" name="Picture 4">
            <a:extLst>
              <a:ext uri="{FF2B5EF4-FFF2-40B4-BE49-F238E27FC236}">
                <a16:creationId xmlns:a16="http://schemas.microsoft.com/office/drawing/2014/main" id="{C49F1428-8AB8-40EE-B3BA-53BE137EB33C}"/>
              </a:ext>
            </a:extLst>
          </p:cNvPr>
          <p:cNvPicPr>
            <a:picLocks noChangeAspect="1"/>
          </p:cNvPicPr>
          <p:nvPr/>
        </p:nvPicPr>
        <p:blipFill>
          <a:blip r:embed="rId6"/>
          <a:stretch>
            <a:fillRect/>
          </a:stretch>
        </p:blipFill>
        <p:spPr>
          <a:xfrm>
            <a:off x="413137" y="821843"/>
            <a:ext cx="1823405" cy="4008970"/>
          </a:xfrm>
          <a:prstGeom prst="rect">
            <a:avLst/>
          </a:prstGeom>
        </p:spPr>
      </p:pic>
      <p:pic>
        <p:nvPicPr>
          <p:cNvPr id="7" name="Picture 6">
            <a:extLst>
              <a:ext uri="{FF2B5EF4-FFF2-40B4-BE49-F238E27FC236}">
                <a16:creationId xmlns:a16="http://schemas.microsoft.com/office/drawing/2014/main" id="{500F60DF-800A-441B-B4FD-E8D026F4DFCC}"/>
              </a:ext>
            </a:extLst>
          </p:cNvPr>
          <p:cNvPicPr>
            <a:picLocks noChangeAspect="1"/>
          </p:cNvPicPr>
          <p:nvPr/>
        </p:nvPicPr>
        <p:blipFill>
          <a:blip r:embed="rId7"/>
          <a:stretch>
            <a:fillRect/>
          </a:stretch>
        </p:blipFill>
        <p:spPr>
          <a:xfrm>
            <a:off x="2466029" y="878751"/>
            <a:ext cx="6019957" cy="898095"/>
          </a:xfrm>
          <a:prstGeom prst="rect">
            <a:avLst/>
          </a:prstGeom>
        </p:spPr>
      </p:pic>
      <p:sp>
        <p:nvSpPr>
          <p:cNvPr id="8" name="Title 1">
            <a:extLst>
              <a:ext uri="{FF2B5EF4-FFF2-40B4-BE49-F238E27FC236}">
                <a16:creationId xmlns:a16="http://schemas.microsoft.com/office/drawing/2014/main" id="{7D5C0825-05DC-4515-80E7-84B20226AC14}"/>
              </a:ext>
            </a:extLst>
          </p:cNvPr>
          <p:cNvSpPr txBox="1">
            <a:spLocks/>
          </p:cNvSpPr>
          <p:nvPr/>
        </p:nvSpPr>
        <p:spPr>
          <a:xfrm>
            <a:off x="2992580" y="1925759"/>
            <a:ext cx="4327815"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SG" sz="2400" dirty="0">
                <a:latin typeface="Roboto" panose="02000000000000000000" pitchFamily="2" charset="0"/>
                <a:ea typeface="Roboto" panose="02000000000000000000" pitchFamily="2" charset="0"/>
              </a:rPr>
              <a:t>Primary School &amp; High School</a:t>
            </a:r>
          </a:p>
        </p:txBody>
      </p:sp>
      <p:sp>
        <p:nvSpPr>
          <p:cNvPr id="13" name="Title 1">
            <a:extLst>
              <a:ext uri="{FF2B5EF4-FFF2-40B4-BE49-F238E27FC236}">
                <a16:creationId xmlns:a16="http://schemas.microsoft.com/office/drawing/2014/main" id="{547764D6-5F78-43B5-83B5-2604B0A8B4C0}"/>
              </a:ext>
            </a:extLst>
          </p:cNvPr>
          <p:cNvSpPr txBox="1">
            <a:spLocks/>
          </p:cNvSpPr>
          <p:nvPr/>
        </p:nvSpPr>
        <p:spPr>
          <a:xfrm>
            <a:off x="2927637" y="3855005"/>
            <a:ext cx="4327815"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algn="ctr"/>
            <a:r>
              <a:rPr lang="en-SG" sz="2400" dirty="0">
                <a:latin typeface="Roboto" panose="02000000000000000000" pitchFamily="2" charset="0"/>
                <a:ea typeface="Roboto" panose="02000000000000000000" pitchFamily="2" charset="0"/>
              </a:rPr>
              <a:t>No Major Discipline</a:t>
            </a:r>
          </a:p>
        </p:txBody>
      </p:sp>
      <p:pic>
        <p:nvPicPr>
          <p:cNvPr id="20" name="Picture 19">
            <a:extLst>
              <a:ext uri="{FF2B5EF4-FFF2-40B4-BE49-F238E27FC236}">
                <a16:creationId xmlns:a16="http://schemas.microsoft.com/office/drawing/2014/main" id="{79C3FA0A-A79C-4BE0-BADD-6314EA860639}"/>
              </a:ext>
            </a:extLst>
          </p:cNvPr>
          <p:cNvPicPr>
            <a:picLocks noChangeAspect="1"/>
          </p:cNvPicPr>
          <p:nvPr/>
        </p:nvPicPr>
        <p:blipFill>
          <a:blip r:embed="rId8"/>
          <a:stretch>
            <a:fillRect/>
          </a:stretch>
        </p:blipFill>
        <p:spPr>
          <a:xfrm>
            <a:off x="4349431" y="2365395"/>
            <a:ext cx="1439283" cy="1575215"/>
          </a:xfrm>
          <a:prstGeom prst="rect">
            <a:avLst/>
          </a:prstGeom>
        </p:spPr>
      </p:pic>
      <p:pic>
        <p:nvPicPr>
          <p:cNvPr id="4" name="Audio 3">
            <a:hlinkClick r:id="" action="ppaction://media"/>
            <a:extLst>
              <a:ext uri="{FF2B5EF4-FFF2-40B4-BE49-F238E27FC236}">
                <a16:creationId xmlns:a16="http://schemas.microsoft.com/office/drawing/2014/main" id="{30CE60D6-4F3E-43F1-A35A-01BC4A7462BD}"/>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43938" y="4643438"/>
            <a:ext cx="347662" cy="347662"/>
          </a:xfrm>
          <a:prstGeom prst="rect">
            <a:avLst/>
          </a:prstGeom>
        </p:spPr>
      </p:pic>
    </p:spTree>
    <p:custDataLst>
      <p:tags r:id="rId1"/>
    </p:custDataLst>
    <p:extLst>
      <p:ext uri="{BB962C8B-B14F-4D97-AF65-F5344CB8AC3E}">
        <p14:creationId xmlns:p14="http://schemas.microsoft.com/office/powerpoint/2010/main" val="3225836650"/>
      </p:ext>
    </p:extLst>
  </p:cSld>
  <p:clrMapOvr>
    <a:masterClrMapping/>
  </p:clrMapOvr>
  <mc:AlternateContent xmlns:mc="http://schemas.openxmlformats.org/markup-compatibility/2006" xmlns:p14="http://schemas.microsoft.com/office/powerpoint/2010/main">
    <mc:Choice Requires="p14">
      <p:transition spd="slow" p14:dur="2000" advTm="18121"/>
    </mc:Choice>
    <mc:Fallback xmlns="">
      <p:transition spd="slow" advTm="18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4"/>
                </p:tgtEl>
              </p:cMediaNode>
            </p:audio>
          </p:childTnLst>
        </p:cTn>
      </p:par>
    </p:tnLst>
    <p:bldLst>
      <p:bldP spid="8"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A9BA-B2A2-410A-8D3E-AC9BD594F21C}"/>
              </a:ext>
            </a:extLst>
          </p:cNvPr>
          <p:cNvSpPr>
            <a:spLocks noGrp="1"/>
          </p:cNvSpPr>
          <p:nvPr>
            <p:ph type="title"/>
          </p:nvPr>
        </p:nvSpPr>
        <p:spPr>
          <a:xfrm>
            <a:off x="1107130" y="197216"/>
            <a:ext cx="6254829" cy="481200"/>
          </a:xfrm>
        </p:spPr>
        <p:txBody>
          <a:bodyPr/>
          <a:lstStyle/>
          <a:p>
            <a:pPr algn="ctr"/>
            <a:r>
              <a:rPr lang="en-SG" sz="2800" dirty="0">
                <a:solidFill>
                  <a:schemeClr val="accent6">
                    <a:lumMod val="50000"/>
                    <a:lumOff val="50000"/>
                  </a:schemeClr>
                </a:solidFill>
              </a:rPr>
              <a:t>Filling Remaining Missing Values</a:t>
            </a:r>
          </a:p>
        </p:txBody>
      </p:sp>
      <p:sp>
        <p:nvSpPr>
          <p:cNvPr id="3" name="Title 1">
            <a:extLst>
              <a:ext uri="{FF2B5EF4-FFF2-40B4-BE49-F238E27FC236}">
                <a16:creationId xmlns:a16="http://schemas.microsoft.com/office/drawing/2014/main" id="{73BD2F21-EC9A-442D-8A94-C0A9B82FB0E3}"/>
              </a:ext>
            </a:extLst>
          </p:cNvPr>
          <p:cNvSpPr txBox="1">
            <a:spLocks/>
          </p:cNvSpPr>
          <p:nvPr/>
        </p:nvSpPr>
        <p:spPr>
          <a:xfrm>
            <a:off x="625989" y="2251802"/>
            <a:ext cx="2623176"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SG" sz="2400" dirty="0" err="1">
                <a:latin typeface="Roboto" panose="02000000000000000000" pitchFamily="2" charset="0"/>
                <a:ea typeface="Roboto" panose="02000000000000000000" pitchFamily="2" charset="0"/>
              </a:rPr>
              <a:t>company_size</a:t>
            </a:r>
            <a:endParaRPr lang="en-SG" sz="2400" dirty="0">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9D4EF3D8-1D52-4ACA-82C5-AFAED28E26CC}"/>
              </a:ext>
            </a:extLst>
          </p:cNvPr>
          <p:cNvSpPr txBox="1">
            <a:spLocks/>
          </p:cNvSpPr>
          <p:nvPr/>
        </p:nvSpPr>
        <p:spPr>
          <a:xfrm>
            <a:off x="1611368" y="1267581"/>
            <a:ext cx="2623176"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SG" sz="2400" dirty="0">
                <a:latin typeface="Roboto" panose="02000000000000000000" pitchFamily="2" charset="0"/>
                <a:ea typeface="Roboto" panose="02000000000000000000" pitchFamily="2" charset="0"/>
              </a:rPr>
              <a:t>gender</a:t>
            </a:r>
          </a:p>
        </p:txBody>
      </p:sp>
      <p:sp>
        <p:nvSpPr>
          <p:cNvPr id="5" name="Title 1">
            <a:extLst>
              <a:ext uri="{FF2B5EF4-FFF2-40B4-BE49-F238E27FC236}">
                <a16:creationId xmlns:a16="http://schemas.microsoft.com/office/drawing/2014/main" id="{43F38A3E-A5D8-41FB-9BD2-2CBAF9FAF213}"/>
              </a:ext>
            </a:extLst>
          </p:cNvPr>
          <p:cNvSpPr txBox="1">
            <a:spLocks/>
          </p:cNvSpPr>
          <p:nvPr/>
        </p:nvSpPr>
        <p:spPr>
          <a:xfrm>
            <a:off x="625989" y="3257845"/>
            <a:ext cx="2623176"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SG" sz="2400" dirty="0" err="1">
                <a:latin typeface="Roboto" panose="02000000000000000000" pitchFamily="2" charset="0"/>
                <a:ea typeface="Roboto" panose="02000000000000000000" pitchFamily="2" charset="0"/>
              </a:rPr>
              <a:t>company_type</a:t>
            </a:r>
            <a:endParaRPr lang="en-SG" sz="2400" dirty="0">
              <a:latin typeface="Roboto" panose="02000000000000000000" pitchFamily="2" charset="0"/>
              <a:ea typeface="Roboto" panose="02000000000000000000" pitchFamily="2" charset="0"/>
            </a:endParaRPr>
          </a:p>
        </p:txBody>
      </p:sp>
      <p:sp>
        <p:nvSpPr>
          <p:cNvPr id="6" name="Arrow: Down 5">
            <a:extLst>
              <a:ext uri="{FF2B5EF4-FFF2-40B4-BE49-F238E27FC236}">
                <a16:creationId xmlns:a16="http://schemas.microsoft.com/office/drawing/2014/main" id="{4FA10ACF-BC4E-4CEE-B7C2-B9FD307CB843}"/>
              </a:ext>
            </a:extLst>
          </p:cNvPr>
          <p:cNvSpPr/>
          <p:nvPr/>
        </p:nvSpPr>
        <p:spPr>
          <a:xfrm rot="16200000">
            <a:off x="4230057" y="846763"/>
            <a:ext cx="215293" cy="1322835"/>
          </a:xfrm>
          <a:prstGeom prst="downArrow">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7" name="Arrow: Down 6">
            <a:extLst>
              <a:ext uri="{FF2B5EF4-FFF2-40B4-BE49-F238E27FC236}">
                <a16:creationId xmlns:a16="http://schemas.microsoft.com/office/drawing/2014/main" id="{4F2AD57F-415F-4CF2-B23A-61825686F08C}"/>
              </a:ext>
            </a:extLst>
          </p:cNvPr>
          <p:cNvSpPr/>
          <p:nvPr/>
        </p:nvSpPr>
        <p:spPr>
          <a:xfrm rot="16200000">
            <a:off x="4230057" y="1859070"/>
            <a:ext cx="215293" cy="1322835"/>
          </a:xfrm>
          <a:prstGeom prst="downArrow">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8" name="Arrow: Down 7">
            <a:extLst>
              <a:ext uri="{FF2B5EF4-FFF2-40B4-BE49-F238E27FC236}">
                <a16:creationId xmlns:a16="http://schemas.microsoft.com/office/drawing/2014/main" id="{1666601C-B270-45EA-BB74-2E83FC940535}"/>
              </a:ext>
            </a:extLst>
          </p:cNvPr>
          <p:cNvSpPr/>
          <p:nvPr/>
        </p:nvSpPr>
        <p:spPr>
          <a:xfrm rot="16200000">
            <a:off x="4230056" y="2820481"/>
            <a:ext cx="215293" cy="1322835"/>
          </a:xfrm>
          <a:prstGeom prst="downArrow">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9" name="Title 1">
            <a:extLst>
              <a:ext uri="{FF2B5EF4-FFF2-40B4-BE49-F238E27FC236}">
                <a16:creationId xmlns:a16="http://schemas.microsoft.com/office/drawing/2014/main" id="{D4B17090-C26E-4398-AA5B-7EDBD39EEE89}"/>
              </a:ext>
            </a:extLst>
          </p:cNvPr>
          <p:cNvSpPr txBox="1">
            <a:spLocks/>
          </p:cNvSpPr>
          <p:nvPr/>
        </p:nvSpPr>
        <p:spPr>
          <a:xfrm>
            <a:off x="5894835" y="2251802"/>
            <a:ext cx="2623176"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SG" sz="2400" dirty="0">
                <a:latin typeface="Roboto" panose="02000000000000000000" pitchFamily="2" charset="0"/>
                <a:ea typeface="Roboto" panose="02000000000000000000" pitchFamily="2" charset="0"/>
              </a:rPr>
              <a:t>“Missing”</a:t>
            </a:r>
          </a:p>
        </p:txBody>
      </p:sp>
      <p:sp>
        <p:nvSpPr>
          <p:cNvPr id="10" name="Title 1">
            <a:extLst>
              <a:ext uri="{FF2B5EF4-FFF2-40B4-BE49-F238E27FC236}">
                <a16:creationId xmlns:a16="http://schemas.microsoft.com/office/drawing/2014/main" id="{FBEFD55D-D8AC-4B95-B38E-6EDD59586FAB}"/>
              </a:ext>
            </a:extLst>
          </p:cNvPr>
          <p:cNvSpPr txBox="1">
            <a:spLocks/>
          </p:cNvSpPr>
          <p:nvPr/>
        </p:nvSpPr>
        <p:spPr>
          <a:xfrm>
            <a:off x="5894835" y="1267581"/>
            <a:ext cx="2623176"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SG" sz="2400" dirty="0">
                <a:latin typeface="Roboto" panose="02000000000000000000" pitchFamily="2" charset="0"/>
                <a:ea typeface="Roboto" panose="02000000000000000000" pitchFamily="2" charset="0"/>
              </a:rPr>
              <a:t>“Unspecified”</a:t>
            </a:r>
          </a:p>
        </p:txBody>
      </p:sp>
      <p:sp>
        <p:nvSpPr>
          <p:cNvPr id="11" name="Title 1">
            <a:extLst>
              <a:ext uri="{FF2B5EF4-FFF2-40B4-BE49-F238E27FC236}">
                <a16:creationId xmlns:a16="http://schemas.microsoft.com/office/drawing/2014/main" id="{18CA0A6A-0DA6-4E76-8209-53841681A582}"/>
              </a:ext>
            </a:extLst>
          </p:cNvPr>
          <p:cNvSpPr txBox="1">
            <a:spLocks/>
          </p:cNvSpPr>
          <p:nvPr/>
        </p:nvSpPr>
        <p:spPr>
          <a:xfrm>
            <a:off x="5904851" y="3257845"/>
            <a:ext cx="2623176"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SG" sz="2400" dirty="0">
                <a:latin typeface="Roboto" panose="02000000000000000000" pitchFamily="2" charset="0"/>
                <a:ea typeface="Roboto" panose="02000000000000000000" pitchFamily="2" charset="0"/>
              </a:rPr>
              <a:t>“Missing”</a:t>
            </a:r>
          </a:p>
        </p:txBody>
      </p:sp>
      <p:pic>
        <p:nvPicPr>
          <p:cNvPr id="15" name="Audio 14">
            <a:hlinkClick r:id="" action="ppaction://media"/>
            <a:extLst>
              <a:ext uri="{FF2B5EF4-FFF2-40B4-BE49-F238E27FC236}">
                <a16:creationId xmlns:a16="http://schemas.microsoft.com/office/drawing/2014/main" id="{83773CE0-7C07-4993-BF80-564777AD3D4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643938" y="4643438"/>
            <a:ext cx="347662" cy="347662"/>
          </a:xfrm>
          <a:prstGeom prst="rect">
            <a:avLst/>
          </a:prstGeom>
        </p:spPr>
      </p:pic>
    </p:spTree>
    <p:custDataLst>
      <p:tags r:id="rId1"/>
    </p:custDataLst>
    <p:extLst>
      <p:ext uri="{BB962C8B-B14F-4D97-AF65-F5344CB8AC3E}">
        <p14:creationId xmlns:p14="http://schemas.microsoft.com/office/powerpoint/2010/main" val="703628694"/>
      </p:ext>
    </p:extLst>
  </p:cSld>
  <p:clrMapOvr>
    <a:masterClrMapping/>
  </p:clrMapOvr>
  <mc:AlternateContent xmlns:mc="http://schemas.openxmlformats.org/markup-compatibility/2006" xmlns:p14="http://schemas.microsoft.com/office/powerpoint/2010/main">
    <mc:Choice Requires="p14">
      <p:transition spd="slow" p14:dur="2000" advTm="11940"/>
    </mc:Choice>
    <mc:Fallback xmlns="">
      <p:transition spd="slow" advTm="11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1724988" y="947725"/>
            <a:ext cx="5694000" cy="90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ANALYTIC </a:t>
            </a:r>
            <a:br>
              <a:rPr lang="en" dirty="0">
                <a:solidFill>
                  <a:schemeClr val="accent1"/>
                </a:solidFill>
              </a:rPr>
            </a:br>
            <a:r>
              <a:rPr lang="en" dirty="0">
                <a:solidFill>
                  <a:schemeClr val="accent1"/>
                </a:solidFill>
              </a:rPr>
              <a:t>VISUALISATION</a:t>
            </a:r>
            <a:endParaRPr dirty="0">
              <a:solidFill>
                <a:schemeClr val="accent1"/>
              </a:solidFill>
            </a:endParaRPr>
          </a:p>
        </p:txBody>
      </p:sp>
      <p:grpSp>
        <p:nvGrpSpPr>
          <p:cNvPr id="57" name="Google Shape;57;p15"/>
          <p:cNvGrpSpPr/>
          <p:nvPr/>
        </p:nvGrpSpPr>
        <p:grpSpPr>
          <a:xfrm>
            <a:off x="-1765072" y="2664807"/>
            <a:ext cx="10787812" cy="3283202"/>
            <a:chOff x="711150" y="1559663"/>
            <a:chExt cx="7721575" cy="2350013"/>
          </a:xfrm>
        </p:grpSpPr>
        <p:sp>
          <p:nvSpPr>
            <p:cNvPr id="58" name="Google Shape;58;p15"/>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p:spPr>
        </p:sp>
        <p:sp>
          <p:nvSpPr>
            <p:cNvPr id="59" name="Google Shape;59;p15"/>
            <p:cNvSpPr/>
            <p:nvPr/>
          </p:nvSpPr>
          <p:spPr>
            <a:xfrm>
              <a:off x="1287538"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897863" y="30035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2508163" y="358078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3118475" y="21377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3728788" y="2714950"/>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4339088" y="1559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949400"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5559713" y="32921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6170025" y="3006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6780338" y="35807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7390650" y="18491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8006675" y="15596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15"/>
          <p:cNvGrpSpPr/>
          <p:nvPr/>
        </p:nvGrpSpPr>
        <p:grpSpPr>
          <a:xfrm>
            <a:off x="-823039" y="2664804"/>
            <a:ext cx="10790078" cy="2519041"/>
            <a:chOff x="710288" y="2137750"/>
            <a:chExt cx="7723197" cy="1803050"/>
          </a:xfrm>
        </p:grpSpPr>
        <p:sp>
          <p:nvSpPr>
            <p:cNvPr id="72" name="Google Shape;72;p15"/>
            <p:cNvSpPr/>
            <p:nvPr/>
          </p:nvSpPr>
          <p:spPr>
            <a:xfrm>
              <a:off x="710288" y="2172905"/>
              <a:ext cx="7723197" cy="1739465"/>
            </a:xfrm>
            <a:custGeom>
              <a:avLst/>
              <a:gdLst/>
              <a:ahLst/>
              <a:cxnLst/>
              <a:rect l="l" t="t" r="r" b="b"/>
              <a:pathLst>
                <a:path w="214429" h="48295" extrusionOk="0">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w="19050" cap="flat" cmpd="sng">
              <a:solidFill>
                <a:schemeClr val="accent3"/>
              </a:solidFill>
              <a:prstDash val="solid"/>
              <a:round/>
              <a:headEnd type="none" w="med" len="med"/>
              <a:tailEnd type="none" w="med" len="med"/>
            </a:ln>
          </p:spPr>
        </p:sp>
        <p:sp>
          <p:nvSpPr>
            <p:cNvPr id="73" name="Google Shape;73;p15"/>
            <p:cNvSpPr/>
            <p:nvPr/>
          </p:nvSpPr>
          <p:spPr>
            <a:xfrm>
              <a:off x="8000975" y="27185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7390663"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78032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6170038" y="213775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559700"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4949413" y="300693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339088"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372877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118475" y="386940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508163"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1897850" y="35807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287538" y="32921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4242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47" name="Google Shape;147;p17"/>
          <p:cNvSpPr txBox="1">
            <a:spLocks noGrp="1"/>
          </p:cNvSpPr>
          <p:nvPr>
            <p:ph type="title"/>
          </p:nvPr>
        </p:nvSpPr>
        <p:spPr>
          <a:xfrm>
            <a:off x="483675" y="415425"/>
            <a:ext cx="8119305" cy="481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SG" dirty="0"/>
              <a:t>Gender Distribution Between</a:t>
            </a:r>
            <a:br>
              <a:rPr lang="en-SG" dirty="0"/>
            </a:br>
            <a:r>
              <a:rPr lang="en-SG" dirty="0"/>
              <a:t>Job-seekers and Non Job-seekers</a:t>
            </a:r>
            <a:endParaRPr dirty="0"/>
          </a:p>
        </p:txBody>
      </p:sp>
      <p:sp>
        <p:nvSpPr>
          <p:cNvPr id="154" name="Google Shape;154;p17"/>
          <p:cNvSpPr txBox="1"/>
          <p:nvPr/>
        </p:nvSpPr>
        <p:spPr>
          <a:xfrm>
            <a:off x="6515100" y="1748057"/>
            <a:ext cx="2339340" cy="1807491"/>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600" b="1" i="0" dirty="0">
                <a:effectLst/>
                <a:latin typeface="-apple-system"/>
              </a:rPr>
              <a:t>Male </a:t>
            </a:r>
            <a:r>
              <a:rPr lang="en-US" sz="1600" i="0" dirty="0">
                <a:effectLst/>
                <a:latin typeface="-apple-system"/>
              </a:rPr>
              <a:t>dominated</a:t>
            </a:r>
            <a:r>
              <a:rPr lang="en-US" sz="1600" b="0" i="0" dirty="0">
                <a:effectLst/>
                <a:latin typeface="-apple-system"/>
              </a:rPr>
              <a:t> the dataset. </a:t>
            </a:r>
          </a:p>
          <a:p>
            <a:pPr lvl="0" algn="l" rtl="0">
              <a:spcBef>
                <a:spcPts val="0"/>
              </a:spcBef>
              <a:spcAft>
                <a:spcPts val="0"/>
              </a:spcAft>
            </a:pPr>
            <a:endParaRPr lang="en-US" sz="1600" b="0" i="0" dirty="0">
              <a:effectLst/>
              <a:latin typeface="-apple-system"/>
            </a:endParaRPr>
          </a:p>
          <a:p>
            <a:pPr marL="285750" lvl="0" indent="-285750" algn="l" rtl="0">
              <a:spcBef>
                <a:spcPts val="0"/>
              </a:spcBef>
              <a:spcAft>
                <a:spcPts val="0"/>
              </a:spcAft>
              <a:buFont typeface="Arial" panose="020B0604020202020204" pitchFamily="34" charset="0"/>
              <a:buChar char="•"/>
            </a:pPr>
            <a:r>
              <a:rPr lang="en-US" sz="1600" b="0" i="0" dirty="0">
                <a:effectLst/>
                <a:latin typeface="-apple-system"/>
              </a:rPr>
              <a:t>This tells us that data science is more popular among </a:t>
            </a:r>
            <a:r>
              <a:rPr lang="en-US" sz="1600" b="1" i="0" dirty="0">
                <a:effectLst/>
                <a:latin typeface="-apple-system"/>
              </a:rPr>
              <a:t>Males</a:t>
            </a:r>
            <a:r>
              <a:rPr lang="en-US" sz="1600" b="0" i="0" dirty="0">
                <a:effectLst/>
                <a:latin typeface="-apple-system"/>
              </a:rPr>
              <a:t>. </a:t>
            </a:r>
            <a:endParaRPr sz="1200" dirty="0">
              <a:solidFill>
                <a:srgbClr val="434343"/>
              </a:solidFill>
              <a:latin typeface="Roboto"/>
              <a:ea typeface="Roboto"/>
              <a:cs typeface="Roboto"/>
              <a:sym typeface="Roboto"/>
            </a:endParaRPr>
          </a:p>
        </p:txBody>
      </p:sp>
      <p:pic>
        <p:nvPicPr>
          <p:cNvPr id="3" name="Picture 2">
            <a:extLst>
              <a:ext uri="{FF2B5EF4-FFF2-40B4-BE49-F238E27FC236}">
                <a16:creationId xmlns:a16="http://schemas.microsoft.com/office/drawing/2014/main" id="{B34CE9BC-67CE-4A4B-A129-D1A71318AE10}"/>
              </a:ext>
            </a:extLst>
          </p:cNvPr>
          <p:cNvPicPr>
            <a:picLocks noChangeAspect="1"/>
          </p:cNvPicPr>
          <p:nvPr/>
        </p:nvPicPr>
        <p:blipFill rotWithShape="1">
          <a:blip r:embed="rId3"/>
          <a:srcRect t="6143"/>
          <a:stretch/>
        </p:blipFill>
        <p:spPr>
          <a:xfrm>
            <a:off x="0" y="1164396"/>
            <a:ext cx="6211915" cy="3386295"/>
          </a:xfrm>
          <a:prstGeom prst="rect">
            <a:avLst/>
          </a:prstGeom>
        </p:spPr>
      </p:pic>
    </p:spTree>
    <p:extLst>
      <p:ext uri="{BB962C8B-B14F-4D97-AF65-F5344CB8AC3E}">
        <p14:creationId xmlns:p14="http://schemas.microsoft.com/office/powerpoint/2010/main" val="73137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additive="base">
                                        <p:cTn id="7" dur="500" fill="hold"/>
                                        <p:tgtEl>
                                          <p:spTgt spid="154"/>
                                        </p:tgtEl>
                                        <p:attrNameLst>
                                          <p:attrName>ppt_x</p:attrName>
                                        </p:attrNameLst>
                                      </p:cBhvr>
                                      <p:tavLst>
                                        <p:tav tm="0">
                                          <p:val>
                                            <p:strVal val="#ppt_x"/>
                                          </p:val>
                                        </p:tav>
                                        <p:tav tm="100000">
                                          <p:val>
                                            <p:strVal val="#ppt_x"/>
                                          </p:val>
                                        </p:tav>
                                      </p:tavLst>
                                    </p:anim>
                                    <p:anim calcmode="lin" valueType="num">
                                      <p:cBhvr additive="base">
                                        <p:cTn id="8"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47" name="Google Shape;147;p17"/>
          <p:cNvSpPr txBox="1">
            <a:spLocks noGrp="1"/>
          </p:cNvSpPr>
          <p:nvPr>
            <p:ph type="title"/>
          </p:nvPr>
        </p:nvSpPr>
        <p:spPr>
          <a:xfrm>
            <a:off x="3361629" y="415425"/>
            <a:ext cx="3770691" cy="481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SG" dirty="0"/>
              <a:t>Target Distribution in Gender</a:t>
            </a:r>
            <a:endParaRPr dirty="0"/>
          </a:p>
        </p:txBody>
      </p:sp>
      <p:pic>
        <p:nvPicPr>
          <p:cNvPr id="4" name="Picture 3">
            <a:extLst>
              <a:ext uri="{FF2B5EF4-FFF2-40B4-BE49-F238E27FC236}">
                <a16:creationId xmlns:a16="http://schemas.microsoft.com/office/drawing/2014/main" id="{FD32039F-1537-4933-B9BE-E24C5ECE14C1}"/>
              </a:ext>
            </a:extLst>
          </p:cNvPr>
          <p:cNvPicPr>
            <a:picLocks noChangeAspect="1"/>
          </p:cNvPicPr>
          <p:nvPr/>
        </p:nvPicPr>
        <p:blipFill rotWithShape="1">
          <a:blip r:embed="rId3"/>
          <a:srcRect t="4522"/>
          <a:stretch/>
        </p:blipFill>
        <p:spPr>
          <a:xfrm>
            <a:off x="3109470" y="1100943"/>
            <a:ext cx="5899776" cy="3627132"/>
          </a:xfrm>
          <a:prstGeom prst="rect">
            <a:avLst/>
          </a:prstGeom>
        </p:spPr>
      </p:pic>
      <p:sp>
        <p:nvSpPr>
          <p:cNvPr id="7" name="Google Shape;154;p17">
            <a:extLst>
              <a:ext uri="{FF2B5EF4-FFF2-40B4-BE49-F238E27FC236}">
                <a16:creationId xmlns:a16="http://schemas.microsoft.com/office/drawing/2014/main" id="{93B32E1B-351C-462F-8F73-B1892F69547E}"/>
              </a:ext>
            </a:extLst>
          </p:cNvPr>
          <p:cNvSpPr txBox="1"/>
          <p:nvPr/>
        </p:nvSpPr>
        <p:spPr>
          <a:xfrm>
            <a:off x="489686" y="1668004"/>
            <a:ext cx="2339340" cy="1807491"/>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600" b="1" dirty="0">
                <a:latin typeface="-apple-system"/>
              </a:rPr>
              <a:t>About the same </a:t>
            </a:r>
            <a:r>
              <a:rPr lang="en-US" sz="1600" i="0" dirty="0">
                <a:effectLst/>
                <a:latin typeface="-apple-system"/>
              </a:rPr>
              <a:t>ratio</a:t>
            </a:r>
            <a:r>
              <a:rPr lang="en-US" sz="1600" b="0" i="0" dirty="0">
                <a:effectLst/>
                <a:latin typeface="-apple-system"/>
              </a:rPr>
              <a:t> for each gender category at </a:t>
            </a:r>
            <a:r>
              <a:rPr lang="en-US" sz="1600" b="1" i="0" dirty="0">
                <a:effectLst/>
                <a:latin typeface="-apple-system"/>
              </a:rPr>
              <a:t>22</a:t>
            </a:r>
            <a:r>
              <a:rPr lang="en-US" sz="1600" b="0" i="0" dirty="0">
                <a:effectLst/>
                <a:latin typeface="-apple-system"/>
              </a:rPr>
              <a:t>-</a:t>
            </a:r>
            <a:r>
              <a:rPr lang="en-US" sz="1600" b="1" i="0" dirty="0">
                <a:effectLst/>
                <a:latin typeface="-apple-system"/>
              </a:rPr>
              <a:t>25%</a:t>
            </a:r>
            <a:r>
              <a:rPr lang="en-US" sz="1600" b="0" i="0" dirty="0">
                <a:effectLst/>
                <a:latin typeface="-apple-system"/>
              </a:rPr>
              <a:t>.</a:t>
            </a:r>
          </a:p>
          <a:p>
            <a:pPr lvl="0" algn="l" rtl="0">
              <a:spcBef>
                <a:spcPts val="0"/>
              </a:spcBef>
              <a:spcAft>
                <a:spcPts val="0"/>
              </a:spcAft>
            </a:pPr>
            <a:r>
              <a:rPr lang="en-US" sz="1600" b="0" i="0" dirty="0">
                <a:effectLst/>
                <a:latin typeface="-apple-system"/>
              </a:rPr>
              <a:t> </a:t>
            </a:r>
          </a:p>
          <a:p>
            <a:pPr marL="285750" lvl="0" indent="-285750" algn="l" rtl="0">
              <a:spcBef>
                <a:spcPts val="0"/>
              </a:spcBef>
              <a:spcAft>
                <a:spcPts val="0"/>
              </a:spcAft>
              <a:buFont typeface="Arial" panose="020B0604020202020204" pitchFamily="34" charset="0"/>
              <a:buChar char="•"/>
            </a:pPr>
            <a:r>
              <a:rPr lang="en-US" sz="1600" b="1" dirty="0">
                <a:latin typeface="-apple-system"/>
                <a:ea typeface="Roboto"/>
              </a:rPr>
              <a:t>Gender</a:t>
            </a:r>
            <a:r>
              <a:rPr lang="en-US" sz="1600" dirty="0">
                <a:latin typeface="-apple-system"/>
                <a:ea typeface="Roboto"/>
              </a:rPr>
              <a:t> is not a key factor of Job-changing</a:t>
            </a:r>
            <a:endParaRPr sz="1200" dirty="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412847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47" name="Google Shape;147;p17"/>
          <p:cNvSpPr txBox="1">
            <a:spLocks noGrp="1"/>
          </p:cNvSpPr>
          <p:nvPr>
            <p:ph type="title"/>
          </p:nvPr>
        </p:nvSpPr>
        <p:spPr>
          <a:xfrm>
            <a:off x="454800" y="107425"/>
            <a:ext cx="8119305" cy="481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SG" dirty="0"/>
              <a:t>City Development Index Distribution</a:t>
            </a:r>
            <a:endParaRPr dirty="0"/>
          </a:p>
        </p:txBody>
      </p:sp>
      <p:pic>
        <p:nvPicPr>
          <p:cNvPr id="4" name="Picture 3">
            <a:extLst>
              <a:ext uri="{FF2B5EF4-FFF2-40B4-BE49-F238E27FC236}">
                <a16:creationId xmlns:a16="http://schemas.microsoft.com/office/drawing/2014/main" id="{48E990B4-181A-423E-8354-FDE1B8F5B13A}"/>
              </a:ext>
            </a:extLst>
          </p:cNvPr>
          <p:cNvPicPr>
            <a:picLocks noChangeAspect="1"/>
          </p:cNvPicPr>
          <p:nvPr/>
        </p:nvPicPr>
        <p:blipFill rotWithShape="1">
          <a:blip r:embed="rId3"/>
          <a:srcRect t="5890"/>
          <a:stretch/>
        </p:blipFill>
        <p:spPr>
          <a:xfrm>
            <a:off x="168442" y="569371"/>
            <a:ext cx="8306691" cy="3384561"/>
          </a:xfrm>
          <a:prstGeom prst="rect">
            <a:avLst/>
          </a:prstGeom>
        </p:spPr>
      </p:pic>
      <p:sp>
        <p:nvSpPr>
          <p:cNvPr id="9" name="Google Shape;154;p17">
            <a:extLst>
              <a:ext uri="{FF2B5EF4-FFF2-40B4-BE49-F238E27FC236}">
                <a16:creationId xmlns:a16="http://schemas.microsoft.com/office/drawing/2014/main" id="{DD2B4F3A-3CBF-4DDE-9085-BF0B38A6FE58}"/>
              </a:ext>
            </a:extLst>
          </p:cNvPr>
          <p:cNvSpPr txBox="1"/>
          <p:nvPr/>
        </p:nvSpPr>
        <p:spPr>
          <a:xfrm>
            <a:off x="375486" y="4047066"/>
            <a:ext cx="3670300" cy="795867"/>
          </a:xfrm>
          <a:prstGeom prst="rect">
            <a:avLst/>
          </a:prstGeom>
          <a:noFill/>
          <a:ln>
            <a:noFill/>
          </a:ln>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sz="1600" b="1" dirty="0">
                <a:latin typeface="-apple-system"/>
              </a:rPr>
              <a:t>2</a:t>
            </a:r>
            <a:r>
              <a:rPr lang="en-US" sz="1600" b="1" i="0" dirty="0">
                <a:effectLst/>
                <a:latin typeface="-apple-system"/>
              </a:rPr>
              <a:t> Spikes </a:t>
            </a:r>
            <a:r>
              <a:rPr lang="en-US" sz="1600" i="0" dirty="0">
                <a:effectLst/>
                <a:latin typeface="-apple-system"/>
              </a:rPr>
              <a:t>at</a:t>
            </a:r>
            <a:r>
              <a:rPr lang="en-US" sz="1600" b="1" i="0" dirty="0">
                <a:effectLst/>
                <a:latin typeface="-apple-system"/>
              </a:rPr>
              <a:t> </a:t>
            </a:r>
            <a:r>
              <a:rPr lang="en-SG" sz="1600" b="1" dirty="0">
                <a:latin typeface="-apple-system"/>
              </a:rPr>
              <a:t>0.60 ~ 0.65 </a:t>
            </a:r>
            <a:r>
              <a:rPr lang="en-SG" sz="1600" dirty="0">
                <a:latin typeface="-apple-system"/>
              </a:rPr>
              <a:t>and </a:t>
            </a:r>
            <a:r>
              <a:rPr lang="en-SG" sz="1600" b="1" dirty="0">
                <a:latin typeface="-apple-system"/>
              </a:rPr>
              <a:t>0.87 ~ 0.95</a:t>
            </a:r>
          </a:p>
          <a:p>
            <a:pPr marL="285750" indent="-285750">
              <a:buFont typeface="Arial" panose="020B0604020202020204" pitchFamily="34" charset="0"/>
              <a:buChar char="•"/>
            </a:pPr>
            <a:r>
              <a:rPr lang="en-SG" sz="1600" b="1" dirty="0">
                <a:latin typeface="-apple-system"/>
              </a:rPr>
              <a:t>Most </a:t>
            </a:r>
            <a:r>
              <a:rPr lang="en-SG" sz="1600" dirty="0">
                <a:latin typeface="-apple-system"/>
              </a:rPr>
              <a:t>reside in the 2 ranges</a:t>
            </a:r>
            <a:endParaRPr lang="en-SG" sz="1600" b="1" dirty="0">
              <a:latin typeface="-apple-system"/>
            </a:endParaRPr>
          </a:p>
          <a:p>
            <a:pPr marL="285750" indent="-285750">
              <a:buFont typeface="Arial" panose="020B0604020202020204" pitchFamily="34" charset="0"/>
              <a:buChar char="•"/>
            </a:pPr>
            <a:endParaRPr lang="en-SG" b="1" dirty="0"/>
          </a:p>
          <a:p>
            <a:pPr marL="285750" lvl="0" indent="-285750">
              <a:buFont typeface="Arial" panose="020B0604020202020204" pitchFamily="34" charset="0"/>
              <a:buChar char="•"/>
            </a:pPr>
            <a:endParaRPr lang="en-SG" b="1" dirty="0"/>
          </a:p>
        </p:txBody>
      </p:sp>
      <p:sp>
        <p:nvSpPr>
          <p:cNvPr id="12" name="Google Shape;154;p17">
            <a:extLst>
              <a:ext uri="{FF2B5EF4-FFF2-40B4-BE49-F238E27FC236}">
                <a16:creationId xmlns:a16="http://schemas.microsoft.com/office/drawing/2014/main" id="{D0C3D5D6-1F0E-45D4-B28B-1276E916A640}"/>
              </a:ext>
            </a:extLst>
          </p:cNvPr>
          <p:cNvSpPr txBox="1"/>
          <p:nvPr/>
        </p:nvSpPr>
        <p:spPr>
          <a:xfrm>
            <a:off x="4937349" y="3970865"/>
            <a:ext cx="4291317" cy="982135"/>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600" b="1" dirty="0">
                <a:latin typeface="-apple-system"/>
              </a:rPr>
              <a:t>Higher CDI </a:t>
            </a:r>
            <a:r>
              <a:rPr lang="en-US" sz="1600" dirty="0">
                <a:latin typeface="-apple-system"/>
              </a:rPr>
              <a:t>less likely to find jobs, </a:t>
            </a:r>
            <a:r>
              <a:rPr lang="en-US" sz="1600" b="1" dirty="0">
                <a:latin typeface="-apple-system"/>
              </a:rPr>
              <a:t>Lower CDI </a:t>
            </a:r>
            <a:r>
              <a:rPr lang="en-US" sz="1600" dirty="0">
                <a:latin typeface="-apple-system"/>
              </a:rPr>
              <a:t>more likely to find jobs</a:t>
            </a:r>
            <a:endParaRPr lang="en-US" sz="1600" b="0" i="0" dirty="0">
              <a:effectLst/>
              <a:latin typeface="-apple-system"/>
            </a:endParaRPr>
          </a:p>
          <a:p>
            <a:pPr marL="285750" lvl="0" indent="-285750" algn="l" rtl="0">
              <a:spcBef>
                <a:spcPts val="0"/>
              </a:spcBef>
              <a:spcAft>
                <a:spcPts val="0"/>
              </a:spcAft>
              <a:buFont typeface="Arial" panose="020B0604020202020204" pitchFamily="34" charset="0"/>
              <a:buChar char="•"/>
            </a:pPr>
            <a:r>
              <a:rPr lang="en-US" sz="1600" b="1" dirty="0">
                <a:latin typeface="-apple-system"/>
                <a:ea typeface="Roboto"/>
              </a:rPr>
              <a:t>Higher CDI </a:t>
            </a:r>
            <a:r>
              <a:rPr lang="en-US" sz="1600" dirty="0">
                <a:latin typeface="-apple-system"/>
                <a:ea typeface="Roboto"/>
              </a:rPr>
              <a:t>cities may have other better jobs resulting in less interest in seeking the job</a:t>
            </a:r>
            <a:endParaRPr sz="1200" dirty="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265484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47" name="Google Shape;147;p17"/>
          <p:cNvSpPr txBox="1">
            <a:spLocks noGrp="1"/>
          </p:cNvSpPr>
          <p:nvPr>
            <p:ph type="title"/>
          </p:nvPr>
        </p:nvSpPr>
        <p:spPr>
          <a:xfrm>
            <a:off x="216014" y="81653"/>
            <a:ext cx="8119305" cy="481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SG" dirty="0"/>
              <a:t>Working Experience Distribution</a:t>
            </a:r>
            <a:endParaRPr dirty="0"/>
          </a:p>
        </p:txBody>
      </p:sp>
      <p:sp>
        <p:nvSpPr>
          <p:cNvPr id="154" name="Google Shape;154;p17"/>
          <p:cNvSpPr txBox="1"/>
          <p:nvPr/>
        </p:nvSpPr>
        <p:spPr>
          <a:xfrm>
            <a:off x="6609869" y="1477124"/>
            <a:ext cx="2339340" cy="1807491"/>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600" b="1" i="0" dirty="0">
                <a:effectLst/>
                <a:latin typeface="-apple-system"/>
              </a:rPr>
              <a:t>Majority </a:t>
            </a:r>
            <a:r>
              <a:rPr lang="en-US" sz="1600" i="0" dirty="0">
                <a:effectLst/>
                <a:latin typeface="-apple-system"/>
              </a:rPr>
              <a:t>have </a:t>
            </a:r>
            <a:r>
              <a:rPr lang="en-US" sz="1600" dirty="0">
                <a:latin typeface="-apple-system"/>
              </a:rPr>
              <a:t>more </a:t>
            </a:r>
            <a:r>
              <a:rPr lang="en-US" sz="1600" b="0" i="0" dirty="0">
                <a:effectLst/>
                <a:latin typeface="-apple-system"/>
              </a:rPr>
              <a:t>than 20 years of working experience</a:t>
            </a:r>
          </a:p>
          <a:p>
            <a:pPr marL="285750" lvl="0" indent="-285750" algn="l" rtl="0">
              <a:spcBef>
                <a:spcPts val="0"/>
              </a:spcBef>
              <a:spcAft>
                <a:spcPts val="0"/>
              </a:spcAft>
              <a:buFont typeface="Arial" panose="020B0604020202020204" pitchFamily="34" charset="0"/>
              <a:buChar char="•"/>
            </a:pPr>
            <a:r>
              <a:rPr lang="en-US" sz="1600" b="1" dirty="0">
                <a:latin typeface="-apple-system"/>
              </a:rPr>
              <a:t>Lesser</a:t>
            </a:r>
            <a:r>
              <a:rPr lang="en-US" sz="1600" dirty="0">
                <a:latin typeface="-apple-system"/>
              </a:rPr>
              <a:t> working experience, </a:t>
            </a:r>
            <a:r>
              <a:rPr lang="en-US" sz="1600" b="1" dirty="0">
                <a:latin typeface="-apple-system"/>
              </a:rPr>
              <a:t>higher</a:t>
            </a:r>
            <a:r>
              <a:rPr lang="en-US" sz="1600" dirty="0">
                <a:latin typeface="-apple-system"/>
              </a:rPr>
              <a:t> proportion seeking the job</a:t>
            </a:r>
            <a:r>
              <a:rPr lang="en-US" sz="1600" b="0" i="0" dirty="0">
                <a:effectLst/>
                <a:latin typeface="-apple-system"/>
              </a:rPr>
              <a:t> </a:t>
            </a:r>
            <a:endParaRPr sz="1200" dirty="0">
              <a:solidFill>
                <a:srgbClr val="434343"/>
              </a:solidFill>
              <a:latin typeface="Roboto"/>
              <a:ea typeface="Roboto"/>
              <a:cs typeface="Roboto"/>
              <a:sym typeface="Roboto"/>
            </a:endParaRPr>
          </a:p>
        </p:txBody>
      </p:sp>
      <p:pic>
        <p:nvPicPr>
          <p:cNvPr id="4" name="Picture 3">
            <a:extLst>
              <a:ext uri="{FF2B5EF4-FFF2-40B4-BE49-F238E27FC236}">
                <a16:creationId xmlns:a16="http://schemas.microsoft.com/office/drawing/2014/main" id="{1851BADF-C87F-4302-94B7-8DBFB8ACFE32}"/>
              </a:ext>
            </a:extLst>
          </p:cNvPr>
          <p:cNvPicPr>
            <a:picLocks noChangeAspect="1"/>
          </p:cNvPicPr>
          <p:nvPr/>
        </p:nvPicPr>
        <p:blipFill rotWithShape="1">
          <a:blip r:embed="rId3"/>
          <a:srcRect t="4618" b="4002"/>
          <a:stretch/>
        </p:blipFill>
        <p:spPr>
          <a:xfrm>
            <a:off x="0" y="532559"/>
            <a:ext cx="6453294" cy="3870108"/>
          </a:xfrm>
          <a:prstGeom prst="rect">
            <a:avLst/>
          </a:prstGeom>
        </p:spPr>
      </p:pic>
    </p:spTree>
    <p:extLst>
      <p:ext uri="{BB962C8B-B14F-4D97-AF65-F5344CB8AC3E}">
        <p14:creationId xmlns:p14="http://schemas.microsoft.com/office/powerpoint/2010/main" val="306818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additive="base">
                                        <p:cTn id="7" dur="500" fill="hold"/>
                                        <p:tgtEl>
                                          <p:spTgt spid="154"/>
                                        </p:tgtEl>
                                        <p:attrNameLst>
                                          <p:attrName>ppt_x</p:attrName>
                                        </p:attrNameLst>
                                      </p:cBhvr>
                                      <p:tavLst>
                                        <p:tav tm="0">
                                          <p:val>
                                            <p:strVal val="#ppt_x"/>
                                          </p:val>
                                        </p:tav>
                                        <p:tav tm="100000">
                                          <p:val>
                                            <p:strVal val="#ppt_x"/>
                                          </p:val>
                                        </p:tav>
                                      </p:tavLst>
                                    </p:anim>
                                    <p:anim calcmode="lin" valueType="num">
                                      <p:cBhvr additive="base">
                                        <p:cTn id="8"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856216" y="136025"/>
            <a:ext cx="6823058"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Distribution</a:t>
            </a:r>
            <a:r>
              <a:rPr lang="en" dirty="0">
                <a:solidFill>
                  <a:srgbClr val="000000"/>
                </a:solidFill>
              </a:rPr>
              <a:t> between Company </a:t>
            </a:r>
            <a:r>
              <a:rPr lang="en" dirty="0"/>
              <a:t>T</a:t>
            </a:r>
            <a:r>
              <a:rPr lang="en" dirty="0">
                <a:solidFill>
                  <a:srgbClr val="000000"/>
                </a:solidFill>
              </a:rPr>
              <a:t>ype and Company </a:t>
            </a:r>
            <a:r>
              <a:rPr lang="en" dirty="0"/>
              <a:t>S</a:t>
            </a:r>
            <a:r>
              <a:rPr lang="en" dirty="0">
                <a:solidFill>
                  <a:srgbClr val="000000"/>
                </a:solidFill>
              </a:rPr>
              <a:t>ize</a:t>
            </a:r>
            <a:endParaRPr dirty="0">
              <a:solidFill>
                <a:srgbClr val="000000"/>
              </a:solidFill>
            </a:endParaRPr>
          </a:p>
        </p:txBody>
      </p:sp>
      <p:pic>
        <p:nvPicPr>
          <p:cNvPr id="3" name="Picture 2">
            <a:extLst>
              <a:ext uri="{FF2B5EF4-FFF2-40B4-BE49-F238E27FC236}">
                <a16:creationId xmlns:a16="http://schemas.microsoft.com/office/drawing/2014/main" id="{37C8CF0B-0E94-4787-9A12-7592A7F8A0C6}"/>
              </a:ext>
            </a:extLst>
          </p:cNvPr>
          <p:cNvPicPr>
            <a:picLocks noChangeAspect="1"/>
          </p:cNvPicPr>
          <p:nvPr/>
        </p:nvPicPr>
        <p:blipFill>
          <a:blip r:embed="rId3"/>
          <a:stretch>
            <a:fillRect/>
          </a:stretch>
        </p:blipFill>
        <p:spPr>
          <a:xfrm>
            <a:off x="118531" y="696059"/>
            <a:ext cx="8610601" cy="3638874"/>
          </a:xfrm>
          <a:prstGeom prst="rect">
            <a:avLst/>
          </a:prstGeom>
        </p:spPr>
      </p:pic>
    </p:spTree>
    <p:extLst>
      <p:ext uri="{BB962C8B-B14F-4D97-AF65-F5344CB8AC3E}">
        <p14:creationId xmlns:p14="http://schemas.microsoft.com/office/powerpoint/2010/main" val="3764455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47" name="Google Shape;147;p17"/>
          <p:cNvSpPr txBox="1">
            <a:spLocks noGrp="1"/>
          </p:cNvSpPr>
          <p:nvPr>
            <p:ph type="title"/>
          </p:nvPr>
        </p:nvSpPr>
        <p:spPr>
          <a:xfrm>
            <a:off x="470400" y="313639"/>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6">
                    <a:lumMod val="50000"/>
                    <a:lumOff val="50000"/>
                  </a:schemeClr>
                </a:solidFill>
              </a:rPr>
              <a:t>Pratical Motivation</a:t>
            </a:r>
            <a:endParaRPr sz="3200" dirty="0">
              <a:solidFill>
                <a:schemeClr val="accent6">
                  <a:lumMod val="50000"/>
                  <a:lumOff val="50000"/>
                </a:schemeClr>
              </a:solidFill>
            </a:endParaRPr>
          </a:p>
        </p:txBody>
      </p:sp>
      <p:pic>
        <p:nvPicPr>
          <p:cNvPr id="4" name="Picture 3" descr="Graphical user interface, application&#10;&#10;Description automatically generated">
            <a:extLst>
              <a:ext uri="{FF2B5EF4-FFF2-40B4-BE49-F238E27FC236}">
                <a16:creationId xmlns:a16="http://schemas.microsoft.com/office/drawing/2014/main" id="{D8C68AB5-1F6A-4B5A-927B-43D2E4D485A5}"/>
              </a:ext>
            </a:extLst>
          </p:cNvPr>
          <p:cNvPicPr>
            <a:picLocks noChangeAspect="1"/>
          </p:cNvPicPr>
          <p:nvPr/>
        </p:nvPicPr>
        <p:blipFill rotWithShape="1">
          <a:blip r:embed="rId5"/>
          <a:srcRect r="144" b="9524"/>
          <a:stretch/>
        </p:blipFill>
        <p:spPr>
          <a:xfrm>
            <a:off x="5016476" y="703310"/>
            <a:ext cx="3938337" cy="2626891"/>
          </a:xfrm>
          <a:prstGeom prst="rect">
            <a:avLst/>
          </a:prstGeom>
        </p:spPr>
      </p:pic>
      <p:sp>
        <p:nvSpPr>
          <p:cNvPr id="6" name="TextBox 5">
            <a:extLst>
              <a:ext uri="{FF2B5EF4-FFF2-40B4-BE49-F238E27FC236}">
                <a16:creationId xmlns:a16="http://schemas.microsoft.com/office/drawing/2014/main" id="{4EDB472D-D76F-411D-8A37-EE7053780005}"/>
              </a:ext>
            </a:extLst>
          </p:cNvPr>
          <p:cNvSpPr txBox="1"/>
          <p:nvPr/>
        </p:nvSpPr>
        <p:spPr>
          <a:xfrm>
            <a:off x="669473" y="1722536"/>
            <a:ext cx="3646714" cy="707886"/>
          </a:xfrm>
          <a:prstGeom prst="rect">
            <a:avLst/>
          </a:prstGeom>
          <a:noFill/>
        </p:spPr>
        <p:txBody>
          <a:bodyPr wrap="square" rtlCol="0">
            <a:spAutoFit/>
          </a:bodyPr>
          <a:lstStyle/>
          <a:p>
            <a:pPr marL="342900" indent="-342900">
              <a:buFont typeface="Arial" panose="020B0604020202020204" pitchFamily="34" charset="0"/>
              <a:buChar char="•"/>
            </a:pPr>
            <a:r>
              <a:rPr lang="en-SG" sz="2000" dirty="0">
                <a:latin typeface="Roboto" panose="02000000000000000000" pitchFamily="2" charset="0"/>
                <a:ea typeface="Roboto" panose="02000000000000000000" pitchFamily="2" charset="0"/>
              </a:rPr>
              <a:t>Identify key factors</a:t>
            </a:r>
          </a:p>
          <a:p>
            <a:pPr marL="342900" indent="-342900">
              <a:buFont typeface="Arial" panose="020B0604020202020204" pitchFamily="34" charset="0"/>
              <a:buChar char="•"/>
            </a:pPr>
            <a:r>
              <a:rPr lang="en-US" altLang="zh-CN" sz="2000" dirty="0">
                <a:latin typeface="Roboto" panose="02000000000000000000" pitchFamily="2" charset="0"/>
                <a:ea typeface="Roboto" panose="02000000000000000000" pitchFamily="2" charset="0"/>
              </a:rPr>
              <a:t>Gain data insights</a:t>
            </a:r>
          </a:p>
        </p:txBody>
      </p:sp>
      <p:grpSp>
        <p:nvGrpSpPr>
          <p:cNvPr id="8" name="Group 7">
            <a:extLst>
              <a:ext uri="{FF2B5EF4-FFF2-40B4-BE49-F238E27FC236}">
                <a16:creationId xmlns:a16="http://schemas.microsoft.com/office/drawing/2014/main" id="{D7584432-3089-4DE5-93C4-EDEBC14DCE0D}"/>
              </a:ext>
            </a:extLst>
          </p:cNvPr>
          <p:cNvGrpSpPr/>
          <p:nvPr/>
        </p:nvGrpSpPr>
        <p:grpSpPr>
          <a:xfrm>
            <a:off x="799361" y="1124977"/>
            <a:ext cx="1252597" cy="523220"/>
            <a:chOff x="451017" y="1070549"/>
            <a:chExt cx="1252597" cy="523220"/>
          </a:xfrm>
        </p:grpSpPr>
        <p:sp>
          <p:nvSpPr>
            <p:cNvPr id="7" name="Google Shape;1198;p38">
              <a:extLst>
                <a:ext uri="{FF2B5EF4-FFF2-40B4-BE49-F238E27FC236}">
                  <a16:creationId xmlns:a16="http://schemas.microsoft.com/office/drawing/2014/main" id="{B9A91F50-2DAC-46A9-9ACD-1FFA94B946B6}"/>
                </a:ext>
              </a:extLst>
            </p:cNvPr>
            <p:cNvSpPr/>
            <p:nvPr/>
          </p:nvSpPr>
          <p:spPr>
            <a:xfrm rot="5400000">
              <a:off x="884207" y="704368"/>
              <a:ext cx="386217" cy="1252596"/>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88DA0EEC-1A1A-48A2-B691-BBD4822AC98B}"/>
                </a:ext>
              </a:extLst>
            </p:cNvPr>
            <p:cNvSpPr txBox="1"/>
            <p:nvPr/>
          </p:nvSpPr>
          <p:spPr>
            <a:xfrm>
              <a:off x="451017" y="1070549"/>
              <a:ext cx="1100197" cy="523220"/>
            </a:xfrm>
            <a:prstGeom prst="rect">
              <a:avLst/>
            </a:prstGeom>
            <a:noFill/>
          </p:spPr>
          <p:txBody>
            <a:bodyPr wrap="square" rtlCol="0">
              <a:spAutoFit/>
            </a:bodyPr>
            <a:lstStyle/>
            <a:p>
              <a:r>
                <a:rPr lang="en-SG" sz="2800" dirty="0">
                  <a:solidFill>
                    <a:schemeClr val="accent3">
                      <a:lumMod val="40000"/>
                      <a:lumOff val="60000"/>
                    </a:schemeClr>
                  </a:solidFill>
                  <a:latin typeface="Fira Sans Extra Condensed Medium" panose="020B0604020202020204" charset="0"/>
                </a:rPr>
                <a:t>Goals</a:t>
              </a:r>
            </a:p>
          </p:txBody>
        </p:sp>
      </p:grpSp>
      <p:grpSp>
        <p:nvGrpSpPr>
          <p:cNvPr id="9" name="Group 8">
            <a:extLst>
              <a:ext uri="{FF2B5EF4-FFF2-40B4-BE49-F238E27FC236}">
                <a16:creationId xmlns:a16="http://schemas.microsoft.com/office/drawing/2014/main" id="{B70D813B-2562-4FD6-8F40-B11A6C49DBFD}"/>
              </a:ext>
            </a:extLst>
          </p:cNvPr>
          <p:cNvGrpSpPr/>
          <p:nvPr/>
        </p:nvGrpSpPr>
        <p:grpSpPr>
          <a:xfrm>
            <a:off x="799361" y="2999260"/>
            <a:ext cx="3758603" cy="523220"/>
            <a:chOff x="451017" y="1070549"/>
            <a:chExt cx="1523557" cy="523220"/>
          </a:xfrm>
        </p:grpSpPr>
        <p:sp>
          <p:nvSpPr>
            <p:cNvPr id="10" name="Google Shape;1198;p38">
              <a:extLst>
                <a:ext uri="{FF2B5EF4-FFF2-40B4-BE49-F238E27FC236}">
                  <a16:creationId xmlns:a16="http://schemas.microsoft.com/office/drawing/2014/main" id="{DC4041D4-51D2-4A9F-94ED-1B063152025E}"/>
                </a:ext>
              </a:extLst>
            </p:cNvPr>
            <p:cNvSpPr/>
            <p:nvPr/>
          </p:nvSpPr>
          <p:spPr>
            <a:xfrm rot="5400000">
              <a:off x="884207" y="704368"/>
              <a:ext cx="386217" cy="1252596"/>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extBox 10">
              <a:extLst>
                <a:ext uri="{FF2B5EF4-FFF2-40B4-BE49-F238E27FC236}">
                  <a16:creationId xmlns:a16="http://schemas.microsoft.com/office/drawing/2014/main" id="{51CD130D-303C-47F6-AFBB-FAD64630F131}"/>
                </a:ext>
              </a:extLst>
            </p:cNvPr>
            <p:cNvSpPr txBox="1"/>
            <p:nvPr/>
          </p:nvSpPr>
          <p:spPr>
            <a:xfrm>
              <a:off x="451017" y="1070549"/>
              <a:ext cx="1523557" cy="523220"/>
            </a:xfrm>
            <a:prstGeom prst="rect">
              <a:avLst/>
            </a:prstGeom>
            <a:noFill/>
          </p:spPr>
          <p:txBody>
            <a:bodyPr wrap="square" rtlCol="0">
              <a:spAutoFit/>
            </a:bodyPr>
            <a:lstStyle/>
            <a:p>
              <a:r>
                <a:rPr lang="en-US" altLang="zh-CN" sz="2800" dirty="0">
                  <a:solidFill>
                    <a:schemeClr val="accent3">
                      <a:lumMod val="40000"/>
                      <a:lumOff val="60000"/>
                    </a:schemeClr>
                  </a:solidFill>
                  <a:latin typeface="Fira Sans Extra Condensed Medium" panose="020B0604020202020204" charset="0"/>
                </a:rPr>
                <a:t>Problem Statement</a:t>
              </a:r>
              <a:endParaRPr lang="en-SG" sz="2800" dirty="0">
                <a:solidFill>
                  <a:schemeClr val="accent3">
                    <a:lumMod val="40000"/>
                    <a:lumOff val="60000"/>
                  </a:schemeClr>
                </a:solidFill>
                <a:latin typeface="Fira Sans Extra Condensed Medium" panose="020B0604020202020204" charset="0"/>
              </a:endParaRPr>
            </a:p>
          </p:txBody>
        </p:sp>
      </p:grpSp>
      <p:sp>
        <p:nvSpPr>
          <p:cNvPr id="12" name="TextBox 11">
            <a:extLst>
              <a:ext uri="{FF2B5EF4-FFF2-40B4-BE49-F238E27FC236}">
                <a16:creationId xmlns:a16="http://schemas.microsoft.com/office/drawing/2014/main" id="{F10AB7C0-89AC-4911-AAE7-C8FA6CFF4DDB}"/>
              </a:ext>
            </a:extLst>
          </p:cNvPr>
          <p:cNvSpPr txBox="1"/>
          <p:nvPr/>
        </p:nvSpPr>
        <p:spPr>
          <a:xfrm>
            <a:off x="669473" y="3589488"/>
            <a:ext cx="7457860" cy="1323439"/>
          </a:xfrm>
          <a:prstGeom prst="rect">
            <a:avLst/>
          </a:prstGeom>
          <a:noFill/>
        </p:spPr>
        <p:txBody>
          <a:bodyPr wrap="square" rtlCol="0">
            <a:spAutoFit/>
          </a:bodyPr>
          <a:lstStyle/>
          <a:p>
            <a:r>
              <a:rPr lang="en-US" sz="2000" dirty="0">
                <a:solidFill>
                  <a:srgbClr val="434343"/>
                </a:solidFill>
                <a:latin typeface="Roboto"/>
                <a:ea typeface="Roboto"/>
                <a:cs typeface="Roboto"/>
                <a:sym typeface="Roboto"/>
              </a:rPr>
              <a:t>Predict whether a person will move to a new job based on features such as demographics, education and working experience.</a:t>
            </a:r>
          </a:p>
          <a:p>
            <a:endParaRPr lang="en-SG" sz="2000" dirty="0">
              <a:latin typeface="Roboto" panose="02000000000000000000" pitchFamily="2" charset="0"/>
              <a:ea typeface="Roboto" panose="02000000000000000000" pitchFamily="2" charset="0"/>
            </a:endParaRPr>
          </a:p>
        </p:txBody>
      </p:sp>
      <p:pic>
        <p:nvPicPr>
          <p:cNvPr id="13" name="Audio 12">
            <a:hlinkClick r:id="" action="ppaction://media"/>
            <a:extLst>
              <a:ext uri="{FF2B5EF4-FFF2-40B4-BE49-F238E27FC236}">
                <a16:creationId xmlns:a16="http://schemas.microsoft.com/office/drawing/2014/main" id="{FD329A57-19E3-4E83-B3CE-F14B447DEA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43938" y="4643438"/>
            <a:ext cx="347662" cy="347662"/>
          </a:xfrm>
          <a:prstGeom prst="rect">
            <a:avLst/>
          </a:prstGeom>
        </p:spPr>
      </p:pic>
    </p:spTree>
    <p:extLst>
      <p:ext uri="{BB962C8B-B14F-4D97-AF65-F5344CB8AC3E}">
        <p14:creationId xmlns:p14="http://schemas.microsoft.com/office/powerpoint/2010/main" val="240182522"/>
      </p:ext>
    </p:extLst>
  </p:cSld>
  <p:clrMapOvr>
    <a:masterClrMapping/>
  </p:clrMapOvr>
  <mc:AlternateContent xmlns:mc="http://schemas.openxmlformats.org/markup-compatibility/2006" xmlns:p14="http://schemas.microsoft.com/office/powerpoint/2010/main">
    <mc:Choice Requires="p14">
      <p:transition spd="slow" p14:dur="2000" advTm="28941"/>
    </mc:Choice>
    <mc:Fallback xmlns="">
      <p:transition spd="slow" advTm="28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856216" y="136025"/>
            <a:ext cx="6823058"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0000"/>
                </a:solidFill>
              </a:rPr>
              <a:t>Association between Company </a:t>
            </a:r>
            <a:r>
              <a:rPr lang="en" dirty="0"/>
              <a:t>T</a:t>
            </a:r>
            <a:r>
              <a:rPr lang="en" dirty="0">
                <a:solidFill>
                  <a:srgbClr val="000000"/>
                </a:solidFill>
              </a:rPr>
              <a:t>ype and Company </a:t>
            </a:r>
            <a:r>
              <a:rPr lang="en" dirty="0"/>
              <a:t>S</a:t>
            </a:r>
            <a:r>
              <a:rPr lang="en" dirty="0">
                <a:solidFill>
                  <a:srgbClr val="000000"/>
                </a:solidFill>
              </a:rPr>
              <a:t>ize</a:t>
            </a:r>
            <a:endParaRPr dirty="0">
              <a:solidFill>
                <a:srgbClr val="000000"/>
              </a:solidFill>
            </a:endParaRPr>
          </a:p>
        </p:txBody>
      </p:sp>
      <p:sp>
        <p:nvSpPr>
          <p:cNvPr id="4" name="Google Shape;154;p17">
            <a:extLst>
              <a:ext uri="{FF2B5EF4-FFF2-40B4-BE49-F238E27FC236}">
                <a16:creationId xmlns:a16="http://schemas.microsoft.com/office/drawing/2014/main" id="{9AC2406F-E732-42B4-8388-D37C57DFFCA0}"/>
              </a:ext>
            </a:extLst>
          </p:cNvPr>
          <p:cNvSpPr txBox="1"/>
          <p:nvPr/>
        </p:nvSpPr>
        <p:spPr>
          <a:xfrm>
            <a:off x="856216" y="1082893"/>
            <a:ext cx="6111851" cy="1807491"/>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600" b="1" i="0" dirty="0">
                <a:effectLst/>
                <a:latin typeface="-apple-system"/>
              </a:rPr>
              <a:t>Cramer’s V </a:t>
            </a:r>
            <a:r>
              <a:rPr lang="en-US" sz="1600" i="0" dirty="0">
                <a:effectLst/>
                <a:latin typeface="-apple-system"/>
              </a:rPr>
              <a:t>to test the strength of association between Company Type and Company Size</a:t>
            </a:r>
          </a:p>
          <a:p>
            <a:pPr lvl="0" algn="l" rtl="0">
              <a:spcBef>
                <a:spcPts val="0"/>
              </a:spcBef>
              <a:spcAft>
                <a:spcPts val="0"/>
              </a:spcAft>
            </a:pPr>
            <a:endParaRPr lang="en-US" sz="1600" i="0" dirty="0">
              <a:effectLst/>
              <a:latin typeface="-apple-system"/>
            </a:endParaRPr>
          </a:p>
          <a:p>
            <a:pPr marL="285750" lvl="0" indent="-285750" algn="l" rtl="0">
              <a:spcBef>
                <a:spcPts val="0"/>
              </a:spcBef>
              <a:spcAft>
                <a:spcPts val="0"/>
              </a:spcAft>
              <a:buFont typeface="Arial" panose="020B0604020202020204" pitchFamily="34" charset="0"/>
              <a:buChar char="•"/>
            </a:pPr>
            <a:r>
              <a:rPr lang="en-US" sz="1600" b="1" dirty="0">
                <a:latin typeface="-apple-system"/>
              </a:rPr>
              <a:t>Cramer’s V </a:t>
            </a:r>
            <a:r>
              <a:rPr lang="en-US" sz="1600" dirty="0">
                <a:latin typeface="-apple-system"/>
              </a:rPr>
              <a:t>value of more than </a:t>
            </a:r>
            <a:r>
              <a:rPr lang="en-US" sz="1600" b="1" dirty="0">
                <a:latin typeface="-apple-system"/>
              </a:rPr>
              <a:t>0.5</a:t>
            </a:r>
            <a:r>
              <a:rPr lang="en-US" sz="1600" dirty="0">
                <a:latin typeface="-apple-system"/>
              </a:rPr>
              <a:t> indicates a strong association</a:t>
            </a:r>
          </a:p>
          <a:p>
            <a:pPr lvl="0" algn="l" rtl="0">
              <a:spcBef>
                <a:spcPts val="0"/>
              </a:spcBef>
              <a:spcAft>
                <a:spcPts val="0"/>
              </a:spcAft>
            </a:pPr>
            <a:endParaRPr lang="en-US" sz="1600" dirty="0">
              <a:latin typeface="-apple-system"/>
            </a:endParaRPr>
          </a:p>
          <a:p>
            <a:pPr marL="285750" lvl="0" indent="-285750" algn="l" rtl="0">
              <a:spcBef>
                <a:spcPts val="0"/>
              </a:spcBef>
              <a:spcAft>
                <a:spcPts val="0"/>
              </a:spcAft>
              <a:buFont typeface="Arial" panose="020B0604020202020204" pitchFamily="34" charset="0"/>
              <a:buChar char="•"/>
            </a:pPr>
            <a:r>
              <a:rPr lang="en-US" sz="1600" dirty="0">
                <a:solidFill>
                  <a:srgbClr val="434343"/>
                </a:solidFill>
                <a:latin typeface="-apple-system"/>
                <a:ea typeface="Roboto"/>
                <a:cs typeface="Roboto"/>
                <a:sym typeface="Roboto"/>
              </a:rPr>
              <a:t>The Cramer’s V value was </a:t>
            </a:r>
            <a:r>
              <a:rPr lang="en-US" sz="1600" b="1" dirty="0">
                <a:solidFill>
                  <a:srgbClr val="434343"/>
                </a:solidFill>
                <a:latin typeface="-apple-system"/>
                <a:ea typeface="Roboto"/>
                <a:cs typeface="Roboto"/>
                <a:sym typeface="Roboto"/>
              </a:rPr>
              <a:t>0.52 </a:t>
            </a:r>
          </a:p>
          <a:p>
            <a:pPr marL="285750" lvl="0" indent="-285750" algn="l" rtl="0">
              <a:spcBef>
                <a:spcPts val="0"/>
              </a:spcBef>
              <a:spcAft>
                <a:spcPts val="0"/>
              </a:spcAft>
              <a:buFont typeface="Arial" panose="020B0604020202020204" pitchFamily="34" charset="0"/>
              <a:buChar char="•"/>
            </a:pPr>
            <a:endParaRPr lang="en-US" sz="1600" b="1" dirty="0">
              <a:solidFill>
                <a:srgbClr val="434343"/>
              </a:solidFill>
              <a:latin typeface="-apple-system"/>
              <a:ea typeface="Roboto"/>
              <a:cs typeface="Roboto"/>
              <a:sym typeface="Roboto"/>
            </a:endParaRPr>
          </a:p>
          <a:p>
            <a:pPr marL="285750" lvl="0" indent="-285750" algn="l" rtl="0">
              <a:spcBef>
                <a:spcPts val="0"/>
              </a:spcBef>
              <a:spcAft>
                <a:spcPts val="0"/>
              </a:spcAft>
              <a:buFont typeface="Arial" panose="020B0604020202020204" pitchFamily="34" charset="0"/>
              <a:buChar char="•"/>
            </a:pPr>
            <a:r>
              <a:rPr lang="en-US" sz="1600" b="1" dirty="0" err="1">
                <a:solidFill>
                  <a:srgbClr val="434343"/>
                </a:solidFill>
                <a:latin typeface="-apple-system"/>
                <a:ea typeface="Roboto"/>
                <a:cs typeface="Roboto"/>
                <a:sym typeface="Roboto"/>
              </a:rPr>
              <a:t>Stong</a:t>
            </a:r>
            <a:r>
              <a:rPr lang="en-US" sz="1600" b="1" dirty="0">
                <a:solidFill>
                  <a:srgbClr val="434343"/>
                </a:solidFill>
                <a:latin typeface="-apple-system"/>
                <a:ea typeface="Roboto"/>
                <a:cs typeface="Roboto"/>
                <a:sym typeface="Roboto"/>
              </a:rPr>
              <a:t> association </a:t>
            </a:r>
            <a:r>
              <a:rPr lang="en-US" sz="1600" dirty="0">
                <a:solidFill>
                  <a:srgbClr val="434343"/>
                </a:solidFill>
                <a:latin typeface="-apple-system"/>
                <a:ea typeface="Roboto"/>
                <a:cs typeface="Roboto"/>
                <a:sym typeface="Roboto"/>
              </a:rPr>
              <a:t>between Company Type and Company Size</a:t>
            </a:r>
            <a:endParaRPr sz="1200" b="1" dirty="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222632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Data Charts </a:t>
            </a:r>
            <a:r>
              <a:rPr lang="en"/>
              <a:t>I</a:t>
            </a:r>
            <a:r>
              <a:rPr lang="en">
                <a:solidFill>
                  <a:srgbClr val="000000"/>
                </a:solidFill>
              </a:rPr>
              <a:t>nfographics</a:t>
            </a:r>
            <a:endParaRPr>
              <a:solidFill>
                <a:srgbClr val="000000"/>
              </a:solidFill>
            </a:endParaRPr>
          </a:p>
        </p:txBody>
      </p:sp>
      <p:grpSp>
        <p:nvGrpSpPr>
          <p:cNvPr id="90" name="Google Shape;90;p16"/>
          <p:cNvGrpSpPr/>
          <p:nvPr/>
        </p:nvGrpSpPr>
        <p:grpSpPr>
          <a:xfrm>
            <a:off x="2725225" y="1316558"/>
            <a:ext cx="3693550" cy="254495"/>
            <a:chOff x="2725225" y="1197657"/>
            <a:chExt cx="3693550" cy="254495"/>
          </a:xfrm>
        </p:grpSpPr>
        <p:sp>
          <p:nvSpPr>
            <p:cNvPr id="91" name="Google Shape;91;p16"/>
            <p:cNvSpPr/>
            <p:nvPr/>
          </p:nvSpPr>
          <p:spPr>
            <a:xfrm>
              <a:off x="2725225" y="1197657"/>
              <a:ext cx="1109100" cy="254495"/>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500" dirty="0">
                  <a:solidFill>
                    <a:schemeClr val="lt1"/>
                  </a:solidFill>
                  <a:latin typeface="Fira Sans Extra Condensed Medium"/>
                  <a:ea typeface="Fira Sans Extra Condensed Medium"/>
                  <a:cs typeface="Fira Sans Extra Condensed Medium"/>
                  <a:sym typeface="Fira Sans Extra Condensed Medium"/>
                </a:rPr>
                <a:t>Venus</a:t>
              </a:r>
              <a:endParaRPr sz="1200" dirty="0">
                <a:solidFill>
                  <a:schemeClr val="lt1"/>
                </a:solidFill>
              </a:endParaRPr>
            </a:p>
          </p:txBody>
        </p:sp>
        <p:sp>
          <p:nvSpPr>
            <p:cNvPr id="92" name="Google Shape;92;p16"/>
            <p:cNvSpPr/>
            <p:nvPr/>
          </p:nvSpPr>
          <p:spPr>
            <a:xfrm>
              <a:off x="4017450" y="1197657"/>
              <a:ext cx="1109100" cy="254495"/>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Fira Sans Extra Condensed Medium"/>
                  <a:ea typeface="Fira Sans Extra Condensed Medium"/>
                  <a:cs typeface="Fira Sans Extra Condensed Medium"/>
                  <a:sym typeface="Fira Sans Extra Condensed Medium"/>
                </a:rPr>
                <a:t>Mars</a:t>
              </a:r>
              <a:endParaRPr sz="1200">
                <a:solidFill>
                  <a:schemeClr val="lt1"/>
                </a:solidFill>
              </a:endParaRPr>
            </a:p>
          </p:txBody>
        </p:sp>
        <p:sp>
          <p:nvSpPr>
            <p:cNvPr id="93" name="Google Shape;93;p16"/>
            <p:cNvSpPr/>
            <p:nvPr/>
          </p:nvSpPr>
          <p:spPr>
            <a:xfrm>
              <a:off x="5309675" y="1197657"/>
              <a:ext cx="1109100" cy="254495"/>
            </a:xfrm>
            <a:prstGeom prst="roundRect">
              <a:avLst>
                <a:gd name="adj" fmla="val 5000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Fira Sans Extra Condensed Medium"/>
                  <a:ea typeface="Fira Sans Extra Condensed Medium"/>
                  <a:cs typeface="Fira Sans Extra Condensed Medium"/>
                  <a:sym typeface="Fira Sans Extra Condensed Medium"/>
                </a:rPr>
                <a:t>Saturn</a:t>
              </a:r>
              <a:endParaRPr sz="1200">
                <a:solidFill>
                  <a:schemeClr val="lt1"/>
                </a:solidFill>
              </a:endParaRPr>
            </a:p>
          </p:txBody>
        </p:sp>
      </p:grpSp>
      <p:grpSp>
        <p:nvGrpSpPr>
          <p:cNvPr id="94" name="Google Shape;94;p16"/>
          <p:cNvGrpSpPr/>
          <p:nvPr/>
        </p:nvGrpSpPr>
        <p:grpSpPr>
          <a:xfrm>
            <a:off x="1533900" y="1691457"/>
            <a:ext cx="1627200" cy="2930669"/>
            <a:chOff x="1533900" y="1628244"/>
            <a:chExt cx="1627200" cy="2930669"/>
          </a:xfrm>
        </p:grpSpPr>
        <p:sp>
          <p:nvSpPr>
            <p:cNvPr id="95" name="Google Shape;95;p16"/>
            <p:cNvSpPr/>
            <p:nvPr/>
          </p:nvSpPr>
          <p:spPr>
            <a:xfrm>
              <a:off x="2098353" y="2099731"/>
              <a:ext cx="498600" cy="16077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96" name="Google Shape;96;p16"/>
            <p:cNvSpPr/>
            <p:nvPr/>
          </p:nvSpPr>
          <p:spPr>
            <a:xfrm>
              <a:off x="2596798" y="2853585"/>
              <a:ext cx="498600" cy="8538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97" name="Google Shape;97;p16"/>
            <p:cNvSpPr/>
            <p:nvPr/>
          </p:nvSpPr>
          <p:spPr>
            <a:xfrm>
              <a:off x="1599888" y="1628244"/>
              <a:ext cx="498600" cy="2079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98" name="Google Shape;98;p16"/>
            <p:cNvSpPr txBox="1"/>
            <p:nvPr/>
          </p:nvSpPr>
          <p:spPr>
            <a:xfrm rot="-5400000">
              <a:off x="1323283" y="3056784"/>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90</a:t>
              </a:r>
              <a:r>
                <a:rPr lang="en" sz="1500">
                  <a:solidFill>
                    <a:srgbClr val="FFFFFF"/>
                  </a:solidFill>
                  <a:latin typeface="Fira Sans Extra Condensed Light"/>
                  <a:ea typeface="Fira Sans Extra Condensed Light"/>
                  <a:cs typeface="Fira Sans Extra Condensed Light"/>
                  <a:sym typeface="Fira Sans Extra Condensed Light"/>
                </a:rPr>
                <a:t>%</a:t>
              </a:r>
              <a:endParaRPr sz="1500">
                <a:solidFill>
                  <a:srgbClr val="FFFFFF"/>
                </a:solidFill>
                <a:latin typeface="Fira Sans Extra Condensed Light"/>
                <a:ea typeface="Fira Sans Extra Condensed Light"/>
                <a:cs typeface="Fira Sans Extra Condensed Light"/>
                <a:sym typeface="Fira Sans Extra Condensed Light"/>
              </a:endParaRPr>
            </a:p>
          </p:txBody>
        </p:sp>
        <p:sp>
          <p:nvSpPr>
            <p:cNvPr id="99" name="Google Shape;99;p16"/>
            <p:cNvSpPr txBox="1"/>
            <p:nvPr/>
          </p:nvSpPr>
          <p:spPr>
            <a:xfrm rot="-5400000">
              <a:off x="1821749" y="3057018"/>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70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 name="Google Shape;100;p16"/>
            <p:cNvSpPr txBox="1"/>
            <p:nvPr/>
          </p:nvSpPr>
          <p:spPr>
            <a:xfrm rot="-5400000">
              <a:off x="2320194" y="3057018"/>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40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1" name="Google Shape;101;p16"/>
            <p:cNvSpPr txBox="1"/>
            <p:nvPr/>
          </p:nvSpPr>
          <p:spPr>
            <a:xfrm>
              <a:off x="1599750" y="3839325"/>
              <a:ext cx="14955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2020</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02" name="Google Shape;102;p16"/>
            <p:cNvSpPr txBox="1"/>
            <p:nvPr/>
          </p:nvSpPr>
          <p:spPr>
            <a:xfrm>
              <a:off x="1533900" y="4176113"/>
              <a:ext cx="1627200" cy="38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Venus is the second planet from Sun</a:t>
              </a:r>
              <a:endParaRPr sz="1200">
                <a:solidFill>
                  <a:srgbClr val="434343"/>
                </a:solidFill>
                <a:latin typeface="Roboto"/>
                <a:ea typeface="Roboto"/>
                <a:cs typeface="Roboto"/>
                <a:sym typeface="Roboto"/>
              </a:endParaRPr>
            </a:p>
          </p:txBody>
        </p:sp>
      </p:grpSp>
      <p:grpSp>
        <p:nvGrpSpPr>
          <p:cNvPr id="103" name="Google Shape;103;p16"/>
          <p:cNvGrpSpPr/>
          <p:nvPr/>
        </p:nvGrpSpPr>
        <p:grpSpPr>
          <a:xfrm>
            <a:off x="3752150" y="1962513"/>
            <a:ext cx="1627200" cy="2659613"/>
            <a:chOff x="3752150" y="1899300"/>
            <a:chExt cx="1627200" cy="2659613"/>
          </a:xfrm>
        </p:grpSpPr>
        <p:sp>
          <p:nvSpPr>
            <p:cNvPr id="104" name="Google Shape;104;p16"/>
            <p:cNvSpPr/>
            <p:nvPr/>
          </p:nvSpPr>
          <p:spPr>
            <a:xfrm>
              <a:off x="4316595" y="1899300"/>
              <a:ext cx="498600" cy="18081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05" name="Google Shape;105;p16"/>
            <p:cNvSpPr/>
            <p:nvPr/>
          </p:nvSpPr>
          <p:spPr>
            <a:xfrm>
              <a:off x="4815060" y="2449018"/>
              <a:ext cx="498600" cy="12585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06" name="Google Shape;106;p16"/>
            <p:cNvSpPr/>
            <p:nvPr/>
          </p:nvSpPr>
          <p:spPr>
            <a:xfrm>
              <a:off x="3818129" y="2203688"/>
              <a:ext cx="498600" cy="15036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07" name="Google Shape;107;p16"/>
            <p:cNvSpPr txBox="1"/>
            <p:nvPr/>
          </p:nvSpPr>
          <p:spPr>
            <a:xfrm rot="-5400000">
              <a:off x="3541525" y="3056853"/>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75</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8" name="Google Shape;108;p16"/>
            <p:cNvSpPr txBox="1"/>
            <p:nvPr/>
          </p:nvSpPr>
          <p:spPr>
            <a:xfrm rot="-5400000">
              <a:off x="4039990" y="3057087"/>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80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9" name="Google Shape;109;p16"/>
            <p:cNvSpPr txBox="1"/>
            <p:nvPr/>
          </p:nvSpPr>
          <p:spPr>
            <a:xfrm rot="-5400000">
              <a:off x="4538456" y="3057087"/>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60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0" name="Google Shape;110;p16"/>
            <p:cNvSpPr txBox="1"/>
            <p:nvPr/>
          </p:nvSpPr>
          <p:spPr>
            <a:xfrm>
              <a:off x="3805850" y="3839325"/>
              <a:ext cx="15198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2021</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11" name="Google Shape;111;p16"/>
            <p:cNvSpPr txBox="1"/>
            <p:nvPr/>
          </p:nvSpPr>
          <p:spPr>
            <a:xfrm>
              <a:off x="3752150" y="4176113"/>
              <a:ext cx="1627200" cy="38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Mars is a cold place full of iron oxide dust</a:t>
              </a:r>
              <a:endParaRPr sz="1200">
                <a:solidFill>
                  <a:srgbClr val="434343"/>
                </a:solidFill>
                <a:latin typeface="Roboto"/>
                <a:ea typeface="Roboto"/>
                <a:cs typeface="Roboto"/>
                <a:sym typeface="Roboto"/>
              </a:endParaRPr>
            </a:p>
          </p:txBody>
        </p:sp>
      </p:grpSp>
      <p:grpSp>
        <p:nvGrpSpPr>
          <p:cNvPr id="112" name="Google Shape;112;p16"/>
          <p:cNvGrpSpPr/>
          <p:nvPr/>
        </p:nvGrpSpPr>
        <p:grpSpPr>
          <a:xfrm>
            <a:off x="5982800" y="1484813"/>
            <a:ext cx="1627200" cy="3137312"/>
            <a:chOff x="5982800" y="1421600"/>
            <a:chExt cx="1627200" cy="3137312"/>
          </a:xfrm>
        </p:grpSpPr>
        <p:sp>
          <p:nvSpPr>
            <p:cNvPr id="113" name="Google Shape;113;p16"/>
            <p:cNvSpPr/>
            <p:nvPr/>
          </p:nvSpPr>
          <p:spPr>
            <a:xfrm>
              <a:off x="6547101" y="1798023"/>
              <a:ext cx="498600" cy="19092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14" name="Google Shape;114;p16"/>
            <p:cNvSpPr/>
            <p:nvPr/>
          </p:nvSpPr>
          <p:spPr>
            <a:xfrm>
              <a:off x="7045566" y="1421600"/>
              <a:ext cx="498600" cy="22860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15" name="Google Shape;115;p16"/>
            <p:cNvSpPr/>
            <p:nvPr/>
          </p:nvSpPr>
          <p:spPr>
            <a:xfrm>
              <a:off x="6048636" y="2448737"/>
              <a:ext cx="498600" cy="12585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16" name="Google Shape;116;p16"/>
            <p:cNvSpPr txBox="1"/>
            <p:nvPr/>
          </p:nvSpPr>
          <p:spPr>
            <a:xfrm rot="-5400000">
              <a:off x="5772048" y="3056784"/>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60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7" name="Google Shape;117;p16"/>
            <p:cNvSpPr txBox="1"/>
            <p:nvPr/>
          </p:nvSpPr>
          <p:spPr>
            <a:xfrm rot="-5400000">
              <a:off x="6270517" y="3057018"/>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85</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8" name="Google Shape;118;p16"/>
            <p:cNvSpPr txBox="1"/>
            <p:nvPr/>
          </p:nvSpPr>
          <p:spPr>
            <a:xfrm rot="-5400000">
              <a:off x="6768962" y="3057018"/>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100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9" name="Google Shape;119;p16"/>
            <p:cNvSpPr txBox="1"/>
            <p:nvPr/>
          </p:nvSpPr>
          <p:spPr>
            <a:xfrm>
              <a:off x="6036500" y="3839325"/>
              <a:ext cx="15198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2022</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20" name="Google Shape;120;p16"/>
            <p:cNvSpPr txBox="1"/>
            <p:nvPr/>
          </p:nvSpPr>
          <p:spPr>
            <a:xfrm>
              <a:off x="5982800" y="4176113"/>
              <a:ext cx="1627200" cy="38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Saturn is a gas giant and has several rings</a:t>
              </a:r>
              <a:endParaRPr sz="1200">
                <a:solidFill>
                  <a:srgbClr val="434343"/>
                </a:solidFill>
                <a:latin typeface="Roboto"/>
                <a:ea typeface="Roboto"/>
                <a:cs typeface="Roboto"/>
                <a:sym typeface="Roboto"/>
              </a:endParaRPr>
            </a:p>
          </p:txBody>
        </p:sp>
      </p:grpSp>
      <p:cxnSp>
        <p:nvCxnSpPr>
          <p:cNvPr id="121" name="Google Shape;121;p16"/>
          <p:cNvCxnSpPr/>
          <p:nvPr/>
        </p:nvCxnSpPr>
        <p:spPr>
          <a:xfrm>
            <a:off x="1364250" y="3765488"/>
            <a:ext cx="64155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EB605-83CC-754E-B2A1-84FFACDFE363}"/>
              </a:ext>
            </a:extLst>
          </p:cNvPr>
          <p:cNvSpPr>
            <a:spLocks noGrp="1"/>
          </p:cNvSpPr>
          <p:nvPr>
            <p:ph type="title"/>
          </p:nvPr>
        </p:nvSpPr>
        <p:spPr/>
        <p:txBody>
          <a:bodyPr/>
          <a:lstStyle/>
          <a:p>
            <a:r>
              <a:rPr kumimoji="1" lang="en-US" altLang="zh-CN" dirty="0"/>
              <a:t>Encoding</a:t>
            </a:r>
            <a:endParaRPr kumimoji="1" lang="zh-CN" altLang="en-US" dirty="0"/>
          </a:p>
        </p:txBody>
      </p:sp>
      <p:sp>
        <p:nvSpPr>
          <p:cNvPr id="3" name="矩形 2">
            <a:extLst>
              <a:ext uri="{FF2B5EF4-FFF2-40B4-BE49-F238E27FC236}">
                <a16:creationId xmlns:a16="http://schemas.microsoft.com/office/drawing/2014/main" id="{C758B836-1290-2A4B-8699-01D03943AA77}"/>
              </a:ext>
            </a:extLst>
          </p:cNvPr>
          <p:cNvSpPr/>
          <p:nvPr/>
        </p:nvSpPr>
        <p:spPr>
          <a:xfrm>
            <a:off x="903168" y="1540246"/>
            <a:ext cx="2332677" cy="822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0B885316-650C-D342-87E0-541DB2902E8E}"/>
              </a:ext>
            </a:extLst>
          </p:cNvPr>
          <p:cNvSpPr txBox="1"/>
          <p:nvPr/>
        </p:nvSpPr>
        <p:spPr>
          <a:xfrm>
            <a:off x="1165436" y="1174821"/>
            <a:ext cx="1875934" cy="307777"/>
          </a:xfrm>
          <a:prstGeom prst="rect">
            <a:avLst/>
          </a:prstGeom>
          <a:noFill/>
        </p:spPr>
        <p:txBody>
          <a:bodyPr wrap="square" rtlCol="0">
            <a:spAutoFit/>
          </a:bodyPr>
          <a:lstStyle/>
          <a:p>
            <a:pPr algn="ctr"/>
            <a:r>
              <a:rPr kumimoji="1" lang="en-US" altLang="zh-CN" dirty="0"/>
              <a:t>One-Hot Encoding</a:t>
            </a:r>
            <a:endParaRPr kumimoji="1" lang="zh-CN" altLang="en-US" dirty="0"/>
          </a:p>
        </p:txBody>
      </p:sp>
      <p:sp>
        <p:nvSpPr>
          <p:cNvPr id="5" name="矩形 4">
            <a:extLst>
              <a:ext uri="{FF2B5EF4-FFF2-40B4-BE49-F238E27FC236}">
                <a16:creationId xmlns:a16="http://schemas.microsoft.com/office/drawing/2014/main" id="{8A48E984-EA87-1845-AE0C-079939D7C34B}"/>
              </a:ext>
            </a:extLst>
          </p:cNvPr>
          <p:cNvSpPr/>
          <p:nvPr/>
        </p:nvSpPr>
        <p:spPr>
          <a:xfrm>
            <a:off x="5476739" y="1499098"/>
            <a:ext cx="2332677" cy="822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A5B0043D-805B-054F-ACF1-4BBDBA284D51}"/>
              </a:ext>
            </a:extLst>
          </p:cNvPr>
          <p:cNvSpPr txBox="1"/>
          <p:nvPr/>
        </p:nvSpPr>
        <p:spPr>
          <a:xfrm>
            <a:off x="5705110" y="1146264"/>
            <a:ext cx="1875934" cy="307777"/>
          </a:xfrm>
          <a:prstGeom prst="rect">
            <a:avLst/>
          </a:prstGeom>
          <a:noFill/>
        </p:spPr>
        <p:txBody>
          <a:bodyPr wrap="square" rtlCol="0">
            <a:spAutoFit/>
          </a:bodyPr>
          <a:lstStyle/>
          <a:p>
            <a:pPr algn="ctr"/>
            <a:r>
              <a:rPr kumimoji="1" lang="en-US" altLang="zh-CN" dirty="0"/>
              <a:t>Label Encoding</a:t>
            </a:r>
            <a:endParaRPr kumimoji="1" lang="zh-CN" altLang="en-US" dirty="0"/>
          </a:p>
        </p:txBody>
      </p:sp>
      <p:sp>
        <p:nvSpPr>
          <p:cNvPr id="7" name="矩形 6">
            <a:extLst>
              <a:ext uri="{FF2B5EF4-FFF2-40B4-BE49-F238E27FC236}">
                <a16:creationId xmlns:a16="http://schemas.microsoft.com/office/drawing/2014/main" id="{92A907E0-5441-8544-920C-0D0294091483}"/>
              </a:ext>
            </a:extLst>
          </p:cNvPr>
          <p:cNvSpPr/>
          <p:nvPr/>
        </p:nvSpPr>
        <p:spPr>
          <a:xfrm>
            <a:off x="5098096" y="1818032"/>
            <a:ext cx="45719" cy="19324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D7A12991-B486-B144-A186-70E8B9CCF05F}"/>
              </a:ext>
            </a:extLst>
          </p:cNvPr>
          <p:cNvSpPr txBox="1"/>
          <p:nvPr/>
        </p:nvSpPr>
        <p:spPr>
          <a:xfrm>
            <a:off x="970961" y="2045616"/>
            <a:ext cx="2264884" cy="1169551"/>
          </a:xfrm>
          <a:prstGeom prst="rect">
            <a:avLst/>
          </a:prstGeom>
          <a:noFill/>
        </p:spPr>
        <p:txBody>
          <a:bodyPr wrap="square" rtlCol="0">
            <a:spAutoFit/>
          </a:bodyPr>
          <a:lstStyle/>
          <a:p>
            <a:pPr marL="285750" indent="-285750">
              <a:buFontTx/>
              <a:buChar char="-"/>
            </a:pPr>
            <a:r>
              <a:rPr kumimoji="1" lang="en-US" altLang="zh-CN" dirty="0"/>
              <a:t>Gender</a:t>
            </a:r>
          </a:p>
          <a:p>
            <a:endParaRPr kumimoji="1" lang="en-US" altLang="zh-CN" dirty="0"/>
          </a:p>
          <a:p>
            <a:pPr marL="285750" indent="-285750">
              <a:buFontTx/>
              <a:buChar char="-"/>
            </a:pPr>
            <a:r>
              <a:rPr kumimoji="1" lang="en-US" altLang="zh-CN" dirty="0"/>
              <a:t>Major Discipline</a:t>
            </a:r>
          </a:p>
          <a:p>
            <a:pPr marL="285750" indent="-285750">
              <a:buFontTx/>
              <a:buChar char="-"/>
            </a:pPr>
            <a:endParaRPr kumimoji="1" lang="en-US" altLang="zh-CN" dirty="0"/>
          </a:p>
          <a:p>
            <a:pPr marL="285750" indent="-285750">
              <a:buFontTx/>
              <a:buChar char="-"/>
            </a:pPr>
            <a:r>
              <a:rPr kumimoji="1" lang="en-US" altLang="zh-CN" dirty="0"/>
              <a:t>Company type</a:t>
            </a:r>
            <a:endParaRPr kumimoji="1" lang="zh-CN" altLang="en-US" dirty="0"/>
          </a:p>
        </p:txBody>
      </p:sp>
      <p:sp>
        <p:nvSpPr>
          <p:cNvPr id="9" name="矩形 8">
            <a:extLst>
              <a:ext uri="{FF2B5EF4-FFF2-40B4-BE49-F238E27FC236}">
                <a16:creationId xmlns:a16="http://schemas.microsoft.com/office/drawing/2014/main" id="{A54993D6-DE60-EB46-A08B-5FEB40D81C68}"/>
              </a:ext>
            </a:extLst>
          </p:cNvPr>
          <p:cNvSpPr/>
          <p:nvPr/>
        </p:nvSpPr>
        <p:spPr>
          <a:xfrm>
            <a:off x="592084" y="1818032"/>
            <a:ext cx="45719" cy="19324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DB62F223-962F-0247-8B06-39467AB0283B}"/>
              </a:ext>
            </a:extLst>
          </p:cNvPr>
          <p:cNvSpPr txBox="1"/>
          <p:nvPr/>
        </p:nvSpPr>
        <p:spPr>
          <a:xfrm>
            <a:off x="5510635" y="2045615"/>
            <a:ext cx="2264884" cy="2677656"/>
          </a:xfrm>
          <a:prstGeom prst="rect">
            <a:avLst/>
          </a:prstGeom>
          <a:noFill/>
        </p:spPr>
        <p:txBody>
          <a:bodyPr wrap="square" rtlCol="0">
            <a:spAutoFit/>
          </a:bodyPr>
          <a:lstStyle/>
          <a:p>
            <a:pPr marL="285750" indent="-285750">
              <a:buFontTx/>
              <a:buChar char="-"/>
            </a:pPr>
            <a:r>
              <a:rPr kumimoji="1" lang="en-US" altLang="zh-CN" dirty="0"/>
              <a:t>Experience</a:t>
            </a:r>
          </a:p>
          <a:p>
            <a:pPr marL="285750" indent="-285750">
              <a:buFontTx/>
              <a:buChar char="-"/>
            </a:pPr>
            <a:endParaRPr kumimoji="1" lang="en-US" altLang="zh-CN" dirty="0"/>
          </a:p>
          <a:p>
            <a:pPr marL="285750" indent="-285750">
              <a:buFontTx/>
              <a:buChar char="-"/>
            </a:pPr>
            <a:r>
              <a:rPr kumimoji="1" lang="en-US" altLang="zh-CN" dirty="0"/>
              <a:t>Enrolled University</a:t>
            </a:r>
          </a:p>
          <a:p>
            <a:pPr marL="285750" indent="-285750">
              <a:buFontTx/>
              <a:buChar char="-"/>
            </a:pPr>
            <a:endParaRPr kumimoji="1" lang="en-US" altLang="zh-CN" dirty="0"/>
          </a:p>
          <a:p>
            <a:pPr marL="285750" indent="-285750">
              <a:buFontTx/>
              <a:buChar char="-"/>
            </a:pPr>
            <a:r>
              <a:rPr kumimoji="1" lang="en-US" altLang="zh-CN" dirty="0"/>
              <a:t>Education level</a:t>
            </a:r>
          </a:p>
          <a:p>
            <a:pPr marL="285750" indent="-285750">
              <a:buFontTx/>
              <a:buChar char="-"/>
            </a:pPr>
            <a:endParaRPr kumimoji="1" lang="en-US" altLang="zh-CN" dirty="0"/>
          </a:p>
          <a:p>
            <a:pPr marL="285750" indent="-285750">
              <a:buFontTx/>
              <a:buChar char="-"/>
            </a:pPr>
            <a:r>
              <a:rPr kumimoji="1" lang="en-US" altLang="zh-CN" dirty="0"/>
              <a:t>Experience</a:t>
            </a:r>
          </a:p>
          <a:p>
            <a:pPr marL="285750" indent="-285750">
              <a:buFontTx/>
              <a:buChar char="-"/>
            </a:pPr>
            <a:endParaRPr kumimoji="1" lang="en-US" altLang="zh-CN" dirty="0"/>
          </a:p>
          <a:p>
            <a:pPr marL="285750" indent="-285750">
              <a:buFontTx/>
              <a:buChar char="-"/>
            </a:pPr>
            <a:r>
              <a:rPr lang="en-US" altLang="zh-CN" dirty="0"/>
              <a:t>Company size</a:t>
            </a:r>
          </a:p>
          <a:p>
            <a:pPr marL="285750" indent="-285750">
              <a:buFontTx/>
              <a:buChar char="-"/>
            </a:pPr>
            <a:endParaRPr kumimoji="1" lang="en-US" altLang="zh-CN" dirty="0"/>
          </a:p>
          <a:p>
            <a:pPr marL="285750" indent="-285750">
              <a:buFontTx/>
              <a:buChar char="-"/>
            </a:pPr>
            <a:r>
              <a:rPr kumimoji="1" lang="en-US" altLang="zh-CN" dirty="0"/>
              <a:t>Last new job</a:t>
            </a:r>
          </a:p>
          <a:p>
            <a:endParaRPr kumimoji="1" lang="zh-CN" altLang="en-US" dirty="0"/>
          </a:p>
        </p:txBody>
      </p:sp>
      <p:pic>
        <p:nvPicPr>
          <p:cNvPr id="12" name="图片 11">
            <a:extLst>
              <a:ext uri="{FF2B5EF4-FFF2-40B4-BE49-F238E27FC236}">
                <a16:creationId xmlns:a16="http://schemas.microsoft.com/office/drawing/2014/main" id="{A9A45EAE-AE71-DA4D-B045-63A19FD7F696}"/>
              </a:ext>
            </a:extLst>
          </p:cNvPr>
          <p:cNvPicPr>
            <a:picLocks noChangeAspect="1"/>
          </p:cNvPicPr>
          <p:nvPr/>
        </p:nvPicPr>
        <p:blipFill>
          <a:blip r:embed="rId2"/>
          <a:stretch>
            <a:fillRect/>
          </a:stretch>
        </p:blipFill>
        <p:spPr>
          <a:xfrm>
            <a:off x="13275" y="1300152"/>
            <a:ext cx="9144000" cy="3008257"/>
          </a:xfrm>
          <a:prstGeom prst="rect">
            <a:avLst/>
          </a:prstGeom>
        </p:spPr>
      </p:pic>
    </p:spTree>
    <p:extLst>
      <p:ext uri="{BB962C8B-B14F-4D97-AF65-F5344CB8AC3E}">
        <p14:creationId xmlns:p14="http://schemas.microsoft.com/office/powerpoint/2010/main" val="1617926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47" name="Google Shape;147;p17"/>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Imbalanced Dataset</a:t>
            </a:r>
            <a:endParaRPr dirty="0"/>
          </a:p>
        </p:txBody>
      </p:sp>
      <p:grpSp>
        <p:nvGrpSpPr>
          <p:cNvPr id="148" name="Google Shape;148;p17"/>
          <p:cNvGrpSpPr/>
          <p:nvPr/>
        </p:nvGrpSpPr>
        <p:grpSpPr>
          <a:xfrm>
            <a:off x="710275" y="1797510"/>
            <a:ext cx="1772700" cy="967362"/>
            <a:chOff x="710275" y="1563888"/>
            <a:chExt cx="1772700" cy="967362"/>
          </a:xfrm>
        </p:grpSpPr>
        <p:sp>
          <p:nvSpPr>
            <p:cNvPr id="149" name="Google Shape;149;p17"/>
            <p:cNvSpPr txBox="1"/>
            <p:nvPr/>
          </p:nvSpPr>
          <p:spPr>
            <a:xfrm>
              <a:off x="710275" y="1728875"/>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3274A1"/>
                  </a:solidFill>
                  <a:latin typeface="Fira Sans Extra Condensed Medium"/>
                  <a:ea typeface="Fira Sans Extra Condensed Medium"/>
                  <a:cs typeface="Fira Sans Extra Condensed Medium"/>
                  <a:sym typeface="Fira Sans Extra Condensed Medium"/>
                </a:rPr>
                <a:t>Target 0</a:t>
              </a:r>
              <a:endParaRPr sz="1700" dirty="0">
                <a:solidFill>
                  <a:srgbClr val="3274A1"/>
                </a:solidFill>
                <a:latin typeface="Fira Sans Extra Condensed Medium"/>
                <a:ea typeface="Fira Sans Extra Condensed Medium"/>
                <a:cs typeface="Fira Sans Extra Condensed Medium"/>
                <a:sym typeface="Fira Sans Extra Condensed Medium"/>
              </a:endParaRPr>
            </a:p>
          </p:txBody>
        </p:sp>
        <p:sp>
          <p:nvSpPr>
            <p:cNvPr id="150" name="Google Shape;150;p17"/>
            <p:cNvSpPr txBox="1"/>
            <p:nvPr/>
          </p:nvSpPr>
          <p:spPr>
            <a:xfrm>
              <a:off x="710275" y="1982850"/>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434343"/>
                  </a:solidFill>
                  <a:latin typeface="Roboto"/>
                  <a:ea typeface="Roboto"/>
                  <a:cs typeface="Roboto"/>
                  <a:sym typeface="Roboto"/>
                </a:rPr>
                <a:t>Non job Seeker</a:t>
              </a:r>
              <a:endParaRPr sz="1200" dirty="0">
                <a:solidFill>
                  <a:srgbClr val="434343"/>
                </a:solidFill>
                <a:latin typeface="Roboto"/>
                <a:ea typeface="Roboto"/>
                <a:cs typeface="Roboto"/>
                <a:sym typeface="Roboto"/>
              </a:endParaRPr>
            </a:p>
          </p:txBody>
        </p:sp>
        <p:sp>
          <p:nvSpPr>
            <p:cNvPr id="151" name="Google Shape;151;p17"/>
            <p:cNvSpPr/>
            <p:nvPr/>
          </p:nvSpPr>
          <p:spPr>
            <a:xfrm>
              <a:off x="815175" y="1563888"/>
              <a:ext cx="607500" cy="92100"/>
            </a:xfrm>
            <a:prstGeom prst="rect">
              <a:avLst/>
            </a:prstGeom>
            <a:solidFill>
              <a:srgbClr val="327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17"/>
          <p:cNvGrpSpPr/>
          <p:nvPr/>
        </p:nvGrpSpPr>
        <p:grpSpPr>
          <a:xfrm>
            <a:off x="710275" y="3163435"/>
            <a:ext cx="1772700" cy="967362"/>
            <a:chOff x="710275" y="2929813"/>
            <a:chExt cx="1772700" cy="967362"/>
          </a:xfrm>
        </p:grpSpPr>
        <p:sp>
          <p:nvSpPr>
            <p:cNvPr id="153" name="Google Shape;153;p17"/>
            <p:cNvSpPr txBox="1"/>
            <p:nvPr/>
          </p:nvSpPr>
          <p:spPr>
            <a:xfrm>
              <a:off x="710275" y="3094800"/>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E2812B"/>
                  </a:solidFill>
                  <a:latin typeface="Fira Sans Extra Condensed Medium"/>
                  <a:ea typeface="Fira Sans Extra Condensed Medium"/>
                  <a:cs typeface="Fira Sans Extra Condensed Medium"/>
                  <a:sym typeface="Fira Sans Extra Condensed Medium"/>
                </a:rPr>
                <a:t>Target 1</a:t>
              </a:r>
              <a:endParaRPr sz="1700" dirty="0">
                <a:solidFill>
                  <a:srgbClr val="E2812B"/>
                </a:solidFill>
                <a:latin typeface="Fira Sans Extra Condensed Medium"/>
                <a:ea typeface="Fira Sans Extra Condensed Medium"/>
                <a:cs typeface="Fira Sans Extra Condensed Medium"/>
                <a:sym typeface="Fira Sans Extra Condensed Medium"/>
              </a:endParaRPr>
            </a:p>
          </p:txBody>
        </p:sp>
        <p:sp>
          <p:nvSpPr>
            <p:cNvPr id="154" name="Google Shape;154;p17"/>
            <p:cNvSpPr txBox="1"/>
            <p:nvPr/>
          </p:nvSpPr>
          <p:spPr>
            <a:xfrm>
              <a:off x="710275" y="3348775"/>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434343"/>
                  </a:solidFill>
                  <a:latin typeface="Roboto"/>
                  <a:ea typeface="Roboto"/>
                  <a:cs typeface="Roboto"/>
                  <a:sym typeface="Roboto"/>
                </a:rPr>
                <a:t>Job Seeker</a:t>
              </a:r>
              <a:endParaRPr sz="1200" dirty="0">
                <a:solidFill>
                  <a:srgbClr val="434343"/>
                </a:solidFill>
                <a:latin typeface="Roboto"/>
                <a:ea typeface="Roboto"/>
                <a:cs typeface="Roboto"/>
                <a:sym typeface="Roboto"/>
              </a:endParaRPr>
            </a:p>
          </p:txBody>
        </p:sp>
        <p:sp>
          <p:nvSpPr>
            <p:cNvPr id="155" name="Google Shape;155;p17"/>
            <p:cNvSpPr/>
            <p:nvPr/>
          </p:nvSpPr>
          <p:spPr>
            <a:xfrm>
              <a:off x="815175" y="2929813"/>
              <a:ext cx="607500" cy="92100"/>
            </a:xfrm>
            <a:prstGeom prst="rect">
              <a:avLst/>
            </a:prstGeom>
            <a:solidFill>
              <a:srgbClr val="E28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图片 2">
            <a:extLst>
              <a:ext uri="{FF2B5EF4-FFF2-40B4-BE49-F238E27FC236}">
                <a16:creationId xmlns:a16="http://schemas.microsoft.com/office/drawing/2014/main" id="{E0B06264-71FC-6E46-A483-6BE85CEF01F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763036" y="1265863"/>
            <a:ext cx="5295900" cy="34163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Try to penalize the model</a:t>
            </a:r>
            <a:endParaRPr dirty="0"/>
          </a:p>
        </p:txBody>
      </p:sp>
      <p:grpSp>
        <p:nvGrpSpPr>
          <p:cNvPr id="4" name="组合 3">
            <a:extLst>
              <a:ext uri="{FF2B5EF4-FFF2-40B4-BE49-F238E27FC236}">
                <a16:creationId xmlns:a16="http://schemas.microsoft.com/office/drawing/2014/main" id="{51AE8EEE-2FAB-EF4F-8B94-62603D9ED423}"/>
              </a:ext>
            </a:extLst>
          </p:cNvPr>
          <p:cNvGrpSpPr/>
          <p:nvPr/>
        </p:nvGrpSpPr>
        <p:grpSpPr>
          <a:xfrm>
            <a:off x="723525" y="1464177"/>
            <a:ext cx="7723500" cy="755850"/>
            <a:chOff x="710275" y="1257350"/>
            <a:chExt cx="7723500" cy="755850"/>
          </a:xfrm>
        </p:grpSpPr>
        <p:grpSp>
          <p:nvGrpSpPr>
            <p:cNvPr id="397" name="Google Shape;397;p22"/>
            <p:cNvGrpSpPr/>
            <p:nvPr/>
          </p:nvGrpSpPr>
          <p:grpSpPr>
            <a:xfrm>
              <a:off x="710275" y="1410500"/>
              <a:ext cx="7723500" cy="602700"/>
              <a:chOff x="710275" y="1336875"/>
              <a:chExt cx="7723500" cy="602700"/>
            </a:xfrm>
          </p:grpSpPr>
          <p:sp>
            <p:nvSpPr>
              <p:cNvPr id="399" name="Google Shape;399;p22"/>
              <p:cNvSpPr txBox="1"/>
              <p:nvPr/>
            </p:nvSpPr>
            <p:spPr>
              <a:xfrm>
                <a:off x="710275" y="1336875"/>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1"/>
                    </a:solidFill>
                    <a:latin typeface="Fira Sans Extra Condensed Medium"/>
                    <a:ea typeface="Fira Sans Extra Condensed Medium"/>
                    <a:cs typeface="Fira Sans Extra Condensed Medium"/>
                    <a:sym typeface="Fira Sans Extra Condensed Medium"/>
                  </a:rPr>
                  <a:t>Random Forest</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401" name="Google Shape;401;p22"/>
              <p:cNvSpPr/>
              <p:nvPr/>
            </p:nvSpPr>
            <p:spPr>
              <a:xfrm>
                <a:off x="7262875" y="1336875"/>
                <a:ext cx="1170900" cy="6027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lt1"/>
                    </a:solidFill>
                    <a:latin typeface="Fira Sans Extra Condensed Medium"/>
                    <a:ea typeface="Fira Sans Extra Condensed Medium"/>
                    <a:cs typeface="Fira Sans Extra Condensed Medium"/>
                    <a:sym typeface="Fira Sans Extra Condensed Medium"/>
                  </a:rPr>
                  <a:t>78.6</a:t>
                </a:r>
                <a:r>
                  <a:rPr lang="en" sz="2000" dirty="0">
                    <a:solidFill>
                      <a:schemeClr val="lt1"/>
                    </a:solidFill>
                    <a:latin typeface="Fira Sans Extra Condensed"/>
                    <a:ea typeface="Fira Sans Extra Condensed"/>
                    <a:cs typeface="Fira Sans Extra Condensed"/>
                    <a:sym typeface="Fira Sans Extra Condensed"/>
                  </a:rPr>
                  <a:t>%</a:t>
                </a:r>
                <a:endParaRPr sz="2000" dirty="0">
                  <a:solidFill>
                    <a:schemeClr val="lt1"/>
                  </a:solidFill>
                  <a:latin typeface="Fira Sans Extra Condensed"/>
                  <a:ea typeface="Fira Sans Extra Condensed"/>
                  <a:cs typeface="Fira Sans Extra Condensed"/>
                  <a:sym typeface="Fira Sans Extra Condensed"/>
                </a:endParaRPr>
              </a:p>
            </p:txBody>
          </p:sp>
        </p:grpSp>
        <p:pic>
          <p:nvPicPr>
            <p:cNvPr id="3" name="图片 2">
              <a:extLst>
                <a:ext uri="{FF2B5EF4-FFF2-40B4-BE49-F238E27FC236}">
                  <a16:creationId xmlns:a16="http://schemas.microsoft.com/office/drawing/2014/main" id="{E7C35B90-37B3-B640-90B4-306A66F7627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36472" y="1257350"/>
              <a:ext cx="4471055" cy="707445"/>
            </a:xfrm>
            <a:prstGeom prst="rect">
              <a:avLst/>
            </a:prstGeom>
          </p:spPr>
        </p:pic>
      </p:grpSp>
      <p:grpSp>
        <p:nvGrpSpPr>
          <p:cNvPr id="7" name="组合 6">
            <a:extLst>
              <a:ext uri="{FF2B5EF4-FFF2-40B4-BE49-F238E27FC236}">
                <a16:creationId xmlns:a16="http://schemas.microsoft.com/office/drawing/2014/main" id="{45E5FD49-0FE2-004B-A78E-35FE4DE7EBB0}"/>
              </a:ext>
            </a:extLst>
          </p:cNvPr>
          <p:cNvGrpSpPr/>
          <p:nvPr/>
        </p:nvGrpSpPr>
        <p:grpSpPr>
          <a:xfrm>
            <a:off x="710249" y="3366401"/>
            <a:ext cx="7723500" cy="737265"/>
            <a:chOff x="710275" y="2391435"/>
            <a:chExt cx="7723500" cy="737265"/>
          </a:xfrm>
        </p:grpSpPr>
        <p:grpSp>
          <p:nvGrpSpPr>
            <p:cNvPr id="387" name="Google Shape;387;p22"/>
            <p:cNvGrpSpPr/>
            <p:nvPr/>
          </p:nvGrpSpPr>
          <p:grpSpPr>
            <a:xfrm>
              <a:off x="710275" y="2526000"/>
              <a:ext cx="7723500" cy="602700"/>
              <a:chOff x="710275" y="2452375"/>
              <a:chExt cx="7723500" cy="602700"/>
            </a:xfrm>
          </p:grpSpPr>
          <p:sp>
            <p:nvSpPr>
              <p:cNvPr id="388" name="Google Shape;388;p22"/>
              <p:cNvSpPr/>
              <p:nvPr/>
            </p:nvSpPr>
            <p:spPr>
              <a:xfrm>
                <a:off x="7262875" y="2452375"/>
                <a:ext cx="1170900" cy="6027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lt1"/>
                    </a:solidFill>
                    <a:latin typeface="Fira Sans Extra Condensed Medium"/>
                    <a:ea typeface="Fira Sans Extra Condensed"/>
                    <a:cs typeface="Fira Sans Extra Condensed"/>
                    <a:sym typeface="Fira Sans Extra Condensed Medium"/>
                  </a:rPr>
                  <a:t>62.2</a:t>
                </a:r>
                <a:r>
                  <a:rPr lang="en" sz="2000" dirty="0">
                    <a:solidFill>
                      <a:schemeClr val="lt1"/>
                    </a:solidFill>
                    <a:latin typeface="Fira Sans Extra Condensed"/>
                    <a:ea typeface="Fira Sans Extra Condensed"/>
                    <a:cs typeface="Fira Sans Extra Condensed"/>
                    <a:sym typeface="Fira Sans Extra Condensed"/>
                  </a:rPr>
                  <a:t>%</a:t>
                </a:r>
                <a:endParaRPr sz="2000" dirty="0">
                  <a:solidFill>
                    <a:schemeClr val="lt1"/>
                  </a:solidFill>
                  <a:latin typeface="Fira Sans Extra Condensed"/>
                  <a:ea typeface="Fira Sans Extra Condensed"/>
                  <a:cs typeface="Fira Sans Extra Condensed"/>
                  <a:sym typeface="Fira Sans Extra Condensed"/>
                </a:endParaRPr>
              </a:p>
            </p:txBody>
          </p:sp>
          <p:sp>
            <p:nvSpPr>
              <p:cNvPr id="389" name="Google Shape;389;p22"/>
              <p:cNvSpPr txBox="1"/>
              <p:nvPr/>
            </p:nvSpPr>
            <p:spPr>
              <a:xfrm>
                <a:off x="710275" y="2494839"/>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2"/>
                    </a:solidFill>
                    <a:latin typeface="Fira Sans Extra Condensed Medium"/>
                    <a:ea typeface="Fira Sans Extra Condensed Medium"/>
                    <a:cs typeface="Fira Sans Extra Condensed Medium"/>
                    <a:sym typeface="Fira Sans Extra Condensed Medium"/>
                  </a:rPr>
                  <a:t>SVM(weighted)</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grpSp>
        <p:pic>
          <p:nvPicPr>
            <p:cNvPr id="6" name="图片 5">
              <a:extLst>
                <a:ext uri="{FF2B5EF4-FFF2-40B4-BE49-F238E27FC236}">
                  <a16:creationId xmlns:a16="http://schemas.microsoft.com/office/drawing/2014/main" id="{023CD72D-07D2-0449-86D5-E63CA11DC4E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36472" y="2391435"/>
              <a:ext cx="4252863" cy="719573"/>
            </a:xfrm>
            <a:prstGeom prst="rect">
              <a:avLst/>
            </a:prstGeom>
          </p:spPr>
        </p:pic>
      </p:grpSp>
      <p:sp>
        <p:nvSpPr>
          <p:cNvPr id="24" name="Google Shape;91;p16">
            <a:extLst>
              <a:ext uri="{FF2B5EF4-FFF2-40B4-BE49-F238E27FC236}">
                <a16:creationId xmlns:a16="http://schemas.microsoft.com/office/drawing/2014/main" id="{DDA81C9F-5779-D548-864A-5B787DFD73A3}"/>
              </a:ext>
            </a:extLst>
          </p:cNvPr>
          <p:cNvSpPr/>
          <p:nvPr/>
        </p:nvSpPr>
        <p:spPr>
          <a:xfrm>
            <a:off x="3329585" y="1073654"/>
            <a:ext cx="2511327" cy="254495"/>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500" dirty="0">
                <a:solidFill>
                  <a:schemeClr val="lt1"/>
                </a:solidFill>
                <a:latin typeface="Fira Sans Extra Condensed Medium"/>
                <a:ea typeface="Fira Sans Extra Condensed Medium"/>
                <a:cs typeface="Fira Sans Extra Condensed Medium"/>
                <a:sym typeface="Fira Sans Extra Condensed Medium"/>
              </a:rPr>
              <a:t>K</a:t>
            </a:r>
            <a:r>
              <a:rPr lang="en-US" sz="1500" dirty="0">
                <a:solidFill>
                  <a:schemeClr val="lt1"/>
                </a:solidFill>
                <a:latin typeface="Fira Sans Extra Condensed Medium"/>
                <a:ea typeface="Fira Sans Extra Condensed Medium"/>
                <a:cs typeface="Fira Sans Extra Condensed Medium"/>
                <a:sym typeface="Fira Sans Extra Condensed Medium"/>
              </a:rPr>
              <a:t>f</a:t>
            </a:r>
            <a:r>
              <a:rPr lang="en" sz="1500" dirty="0">
                <a:solidFill>
                  <a:schemeClr val="lt1"/>
                </a:solidFill>
                <a:latin typeface="Fira Sans Extra Condensed Medium"/>
                <a:ea typeface="Fira Sans Extra Condensed Medium"/>
                <a:cs typeface="Fira Sans Extra Condensed Medium"/>
                <a:sym typeface="Fira Sans Extra Condensed Medium"/>
              </a:rPr>
              <a:t>old average performance</a:t>
            </a:r>
            <a:endParaRPr sz="1200" dirty="0">
              <a:solidFill>
                <a:schemeClr val="lt1"/>
              </a:solidFill>
            </a:endParaRPr>
          </a:p>
        </p:txBody>
      </p:sp>
    </p:spTree>
    <p:extLst>
      <p:ext uri="{BB962C8B-B14F-4D97-AF65-F5344CB8AC3E}">
        <p14:creationId xmlns:p14="http://schemas.microsoft.com/office/powerpoint/2010/main" val="51616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8E69C04D-A712-8747-8D86-725C06F8B028}"/>
              </a:ext>
            </a:extLst>
          </p:cNvPr>
          <p:cNvSpPr/>
          <p:nvPr/>
        </p:nvSpPr>
        <p:spPr>
          <a:xfrm>
            <a:off x="1498861" y="3083204"/>
            <a:ext cx="1300899" cy="339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9241E050-5695-6F41-8CDF-8A1F400B3BA9}"/>
              </a:ext>
            </a:extLst>
          </p:cNvPr>
          <p:cNvSpPr/>
          <p:nvPr/>
        </p:nvSpPr>
        <p:spPr>
          <a:xfrm>
            <a:off x="1498861" y="2371381"/>
            <a:ext cx="1300899" cy="339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FCF756A8-366C-8E4D-8CD6-EEA9FD01C7AA}"/>
              </a:ext>
            </a:extLst>
          </p:cNvPr>
          <p:cNvSpPr/>
          <p:nvPr/>
        </p:nvSpPr>
        <p:spPr>
          <a:xfrm>
            <a:off x="1498861" y="1664370"/>
            <a:ext cx="1300899" cy="339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FDDD1537-E292-ED44-947E-8ED9D8E89145}"/>
              </a:ext>
            </a:extLst>
          </p:cNvPr>
          <p:cNvSpPr>
            <a:spLocks noGrp="1"/>
          </p:cNvSpPr>
          <p:nvPr>
            <p:ph type="title"/>
          </p:nvPr>
        </p:nvSpPr>
        <p:spPr/>
        <p:txBody>
          <a:bodyPr/>
          <a:lstStyle/>
          <a:p>
            <a:r>
              <a:rPr kumimoji="1" lang="en-US" altLang="zh-CN" dirty="0"/>
              <a:t>Under Sampling</a:t>
            </a:r>
            <a:endParaRPr kumimoji="1" lang="zh-CN" altLang="en-US" dirty="0"/>
          </a:p>
        </p:txBody>
      </p:sp>
      <p:grpSp>
        <p:nvGrpSpPr>
          <p:cNvPr id="6" name="组合 5">
            <a:extLst>
              <a:ext uri="{FF2B5EF4-FFF2-40B4-BE49-F238E27FC236}">
                <a16:creationId xmlns:a16="http://schemas.microsoft.com/office/drawing/2014/main" id="{B44EDAD7-CEF2-5C43-8D19-CF65FE56B819}"/>
              </a:ext>
            </a:extLst>
          </p:cNvPr>
          <p:cNvGrpSpPr/>
          <p:nvPr/>
        </p:nvGrpSpPr>
        <p:grpSpPr>
          <a:xfrm>
            <a:off x="1498861" y="1495226"/>
            <a:ext cx="2960017" cy="2422689"/>
            <a:chOff x="707010" y="1348033"/>
            <a:chExt cx="2960017" cy="2422689"/>
          </a:xfrm>
        </p:grpSpPr>
        <p:sp>
          <p:nvSpPr>
            <p:cNvPr id="3" name="矩形 2">
              <a:extLst>
                <a:ext uri="{FF2B5EF4-FFF2-40B4-BE49-F238E27FC236}">
                  <a16:creationId xmlns:a16="http://schemas.microsoft.com/office/drawing/2014/main" id="{15EB00D0-45EF-104F-9BC8-A67BBC45F19C}"/>
                </a:ext>
              </a:extLst>
            </p:cNvPr>
            <p:cNvSpPr/>
            <p:nvPr/>
          </p:nvSpPr>
          <p:spPr>
            <a:xfrm>
              <a:off x="707010" y="1348033"/>
              <a:ext cx="1300899" cy="24226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A6FBF5A9-D98C-9145-ADC5-4462B18F8A9A}"/>
                </a:ext>
              </a:extLst>
            </p:cNvPr>
            <p:cNvSpPr/>
            <p:nvPr/>
          </p:nvSpPr>
          <p:spPr>
            <a:xfrm>
              <a:off x="2366128" y="2828041"/>
              <a:ext cx="1300899" cy="94268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grpSp>
      <p:sp>
        <p:nvSpPr>
          <p:cNvPr id="5" name="矩形 4">
            <a:extLst>
              <a:ext uri="{FF2B5EF4-FFF2-40B4-BE49-F238E27FC236}">
                <a16:creationId xmlns:a16="http://schemas.microsoft.com/office/drawing/2014/main" id="{4A81A0A8-BF2E-F048-AB44-80CBB08C9643}"/>
              </a:ext>
            </a:extLst>
          </p:cNvPr>
          <p:cNvSpPr/>
          <p:nvPr/>
        </p:nvSpPr>
        <p:spPr>
          <a:xfrm>
            <a:off x="1432873" y="1664370"/>
            <a:ext cx="1432874" cy="33936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75424AE7-74DE-D140-801D-CE366878BF1D}"/>
              </a:ext>
            </a:extLst>
          </p:cNvPr>
          <p:cNvSpPr/>
          <p:nvPr/>
        </p:nvSpPr>
        <p:spPr>
          <a:xfrm>
            <a:off x="1432873" y="2373787"/>
            <a:ext cx="1432874" cy="33936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035BB0F8-81DC-D94B-821E-CFB1BD6A60DE}"/>
              </a:ext>
            </a:extLst>
          </p:cNvPr>
          <p:cNvSpPr/>
          <p:nvPr/>
        </p:nvSpPr>
        <p:spPr>
          <a:xfrm>
            <a:off x="1432873" y="3043412"/>
            <a:ext cx="1432874" cy="33936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4" name="组合 13">
            <a:extLst>
              <a:ext uri="{FF2B5EF4-FFF2-40B4-BE49-F238E27FC236}">
                <a16:creationId xmlns:a16="http://schemas.microsoft.com/office/drawing/2014/main" id="{AA34BE4A-3933-CB4C-95AC-1ACE85112A8C}"/>
              </a:ext>
            </a:extLst>
          </p:cNvPr>
          <p:cNvGrpSpPr/>
          <p:nvPr/>
        </p:nvGrpSpPr>
        <p:grpSpPr>
          <a:xfrm>
            <a:off x="5910605" y="2979409"/>
            <a:ext cx="2776270" cy="942681"/>
            <a:chOff x="5910605" y="2979409"/>
            <a:chExt cx="2776270" cy="942681"/>
          </a:xfrm>
        </p:grpSpPr>
        <p:sp>
          <p:nvSpPr>
            <p:cNvPr id="12" name="矩形 11">
              <a:extLst>
                <a:ext uri="{FF2B5EF4-FFF2-40B4-BE49-F238E27FC236}">
                  <a16:creationId xmlns:a16="http://schemas.microsoft.com/office/drawing/2014/main" id="{BAB68C8C-0693-EE47-B2EE-3ACC6FCE732D}"/>
                </a:ext>
              </a:extLst>
            </p:cNvPr>
            <p:cNvSpPr/>
            <p:nvPr/>
          </p:nvSpPr>
          <p:spPr>
            <a:xfrm>
              <a:off x="5910605" y="2979410"/>
              <a:ext cx="1300899" cy="942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AE56CFD8-DD31-0447-8FF2-3D84F784F782}"/>
                </a:ext>
              </a:extLst>
            </p:cNvPr>
            <p:cNvSpPr/>
            <p:nvPr/>
          </p:nvSpPr>
          <p:spPr>
            <a:xfrm>
              <a:off x="7385976" y="2979409"/>
              <a:ext cx="1300899" cy="94268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26034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526 0.01358 L 0.50417 0.33087 " pathEditMode="relative" rAng="0" ptsTypes="AA">
                                      <p:cBhvr>
                                        <p:cTn id="30" dur="2000" fill="hold"/>
                                        <p:tgtEl>
                                          <p:spTgt spid="9"/>
                                        </p:tgtEl>
                                        <p:attrNameLst>
                                          <p:attrName>ppt_x</p:attrName>
                                          <p:attrName>ppt_y</p:attrName>
                                        </p:attrNameLst>
                                      </p:cBhvr>
                                      <p:rCtr x="22569" y="15864"/>
                                    </p:animMotion>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0" nodeType="clickEffect">
                                  <p:stCondLst>
                                    <p:cond delay="0"/>
                                  </p:stCondLst>
                                  <p:childTnLst>
                                    <p:animMotion origin="layout" path="M 0.0526 0.01358 L 0.50833 0.09722 " pathEditMode="relative" rAng="0" ptsTypes="AA">
                                      <p:cBhvr>
                                        <p:cTn id="34" dur="2000" fill="hold"/>
                                        <p:tgtEl>
                                          <p:spTgt spid="10"/>
                                        </p:tgtEl>
                                        <p:attrNameLst>
                                          <p:attrName>ppt_x</p:attrName>
                                          <p:attrName>ppt_y</p:attrName>
                                        </p:attrNameLst>
                                      </p:cBhvr>
                                      <p:rCtr x="22778" y="4167"/>
                                    </p:animMotion>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0526 0.01358 L 0.50625 -0.13797 " pathEditMode="relative" rAng="0" ptsTypes="AA">
                                      <p:cBhvr>
                                        <p:cTn id="38" dur="2000" fill="hold"/>
                                        <p:tgtEl>
                                          <p:spTgt spid="11"/>
                                        </p:tgtEl>
                                        <p:attrNameLst>
                                          <p:attrName>ppt_x</p:attrName>
                                          <p:attrName>ppt_y</p:attrName>
                                        </p:attrNameLst>
                                      </p:cBhvr>
                                      <p:rCtr x="22674" y="-7593"/>
                                    </p:animMotion>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2" nodeType="clickEffect">
                                  <p:stCondLst>
                                    <p:cond delay="0"/>
                                  </p:stCondLst>
                                  <p:childTnLst>
                                    <p:set>
                                      <p:cBhvr>
                                        <p:cTn id="42" dur="1" fill="hold">
                                          <p:stCondLst>
                                            <p:cond delay="0"/>
                                          </p:stCondLst>
                                        </p:cTn>
                                        <p:tgtEl>
                                          <p:spTgt spid="9"/>
                                        </p:tgtEl>
                                        <p:attrNameLst>
                                          <p:attrName>style.visibility</p:attrName>
                                        </p:attrNameLst>
                                      </p:cBhvr>
                                      <p:to>
                                        <p:strVal val="hidden"/>
                                      </p:to>
                                    </p:set>
                                  </p:childTnLst>
                                </p:cTn>
                              </p:par>
                              <p:par>
                                <p:cTn id="43" presetID="1" presetClass="exit" presetSubtype="0" fill="hold" grpId="2" nodeType="withEffect">
                                  <p:stCondLst>
                                    <p:cond delay="0"/>
                                  </p:stCondLst>
                                  <p:childTnLst>
                                    <p:set>
                                      <p:cBhvr>
                                        <p:cTn id="44" dur="1" fill="hold">
                                          <p:stCondLst>
                                            <p:cond delay="0"/>
                                          </p:stCondLst>
                                        </p:cTn>
                                        <p:tgtEl>
                                          <p:spTgt spid="10"/>
                                        </p:tgtEl>
                                        <p:attrNameLst>
                                          <p:attrName>style.visibility</p:attrName>
                                        </p:attrNameLst>
                                      </p:cBhvr>
                                      <p:to>
                                        <p:strVal val="hidden"/>
                                      </p:to>
                                    </p:set>
                                  </p:childTnLst>
                                </p:cTn>
                              </p:par>
                              <p:par>
                                <p:cTn id="45" presetID="1" presetClass="exit" presetSubtype="0" fill="hold" grpId="2" nodeType="with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0" grpId="0" animBg="1"/>
      <p:bldP spid="10" grpId="1" animBg="1"/>
      <p:bldP spid="10" grpId="2" animBg="1"/>
      <p:bldP spid="9" grpId="0" animBg="1"/>
      <p:bldP spid="9" grpId="1" animBg="1"/>
      <p:bldP spid="9" grpId="2" animBg="1"/>
      <p:bldP spid="5"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Under Sampling Strategy</a:t>
            </a:r>
            <a:endParaRPr dirty="0"/>
          </a:p>
        </p:txBody>
      </p:sp>
      <p:grpSp>
        <p:nvGrpSpPr>
          <p:cNvPr id="397" name="Google Shape;397;p22"/>
          <p:cNvGrpSpPr/>
          <p:nvPr/>
        </p:nvGrpSpPr>
        <p:grpSpPr>
          <a:xfrm>
            <a:off x="91929" y="1617327"/>
            <a:ext cx="8355096" cy="602700"/>
            <a:chOff x="78679" y="1336875"/>
            <a:chExt cx="8355096" cy="602700"/>
          </a:xfrm>
        </p:grpSpPr>
        <p:sp>
          <p:nvSpPr>
            <p:cNvPr id="399" name="Google Shape;399;p22"/>
            <p:cNvSpPr txBox="1"/>
            <p:nvPr/>
          </p:nvSpPr>
          <p:spPr>
            <a:xfrm>
              <a:off x="78679" y="1342218"/>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1"/>
                  </a:solidFill>
                  <a:latin typeface="Fira Sans Extra Condensed Medium"/>
                  <a:ea typeface="Fira Sans Extra Condensed Medium"/>
                  <a:cs typeface="Fira Sans Extra Condensed Medium"/>
                  <a:sym typeface="Fira Sans Extra Condensed Medium"/>
                </a:rPr>
                <a:t>Random Under Sampling</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401" name="Google Shape;401;p22"/>
            <p:cNvSpPr/>
            <p:nvPr/>
          </p:nvSpPr>
          <p:spPr>
            <a:xfrm>
              <a:off x="7262875" y="1336875"/>
              <a:ext cx="1170900" cy="6027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lt1"/>
                  </a:solidFill>
                  <a:latin typeface="Fira Sans Extra Condensed Medium"/>
                  <a:ea typeface="Fira Sans Extra Condensed Medium"/>
                  <a:cs typeface="Fira Sans Extra Condensed Medium"/>
                  <a:sym typeface="Fira Sans Extra Condensed Medium"/>
                </a:rPr>
                <a:t>77.9</a:t>
              </a:r>
              <a:r>
                <a:rPr lang="en" sz="2000" dirty="0">
                  <a:solidFill>
                    <a:schemeClr val="lt1"/>
                  </a:solidFill>
                  <a:latin typeface="Fira Sans Extra Condensed"/>
                  <a:ea typeface="Fira Sans Extra Condensed"/>
                  <a:cs typeface="Fira Sans Extra Condensed"/>
                  <a:sym typeface="Fira Sans Extra Condensed"/>
                </a:rPr>
                <a:t>%</a:t>
              </a:r>
              <a:endParaRPr sz="2000" dirty="0">
                <a:solidFill>
                  <a:schemeClr val="lt1"/>
                </a:solidFill>
                <a:latin typeface="Fira Sans Extra Condensed"/>
                <a:ea typeface="Fira Sans Extra Condensed"/>
                <a:cs typeface="Fira Sans Extra Condensed"/>
                <a:sym typeface="Fira Sans Extra Condensed"/>
              </a:endParaRPr>
            </a:p>
          </p:txBody>
        </p:sp>
      </p:grpSp>
      <p:grpSp>
        <p:nvGrpSpPr>
          <p:cNvPr id="387" name="Google Shape;387;p22"/>
          <p:cNvGrpSpPr/>
          <p:nvPr/>
        </p:nvGrpSpPr>
        <p:grpSpPr>
          <a:xfrm>
            <a:off x="172921" y="3500966"/>
            <a:ext cx="8260828" cy="602700"/>
            <a:chOff x="172947" y="2452375"/>
            <a:chExt cx="8260828" cy="602700"/>
          </a:xfrm>
        </p:grpSpPr>
        <p:sp>
          <p:nvSpPr>
            <p:cNvPr id="388" name="Google Shape;388;p22"/>
            <p:cNvSpPr/>
            <p:nvPr/>
          </p:nvSpPr>
          <p:spPr>
            <a:xfrm>
              <a:off x="7262875" y="2452375"/>
              <a:ext cx="1170900" cy="6027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lt1"/>
                  </a:solidFill>
                  <a:latin typeface="Fira Sans Extra Condensed Medium"/>
                  <a:ea typeface="Fira Sans Extra Condensed"/>
                  <a:cs typeface="Fira Sans Extra Condensed"/>
                  <a:sym typeface="Fira Sans Extra Condensed Medium"/>
                </a:rPr>
                <a:t>71.5</a:t>
              </a:r>
              <a:r>
                <a:rPr lang="en" sz="2000" dirty="0">
                  <a:solidFill>
                    <a:schemeClr val="lt1"/>
                  </a:solidFill>
                  <a:latin typeface="Fira Sans Extra Condensed"/>
                  <a:ea typeface="Fira Sans Extra Condensed"/>
                  <a:cs typeface="Fira Sans Extra Condensed"/>
                  <a:sym typeface="Fira Sans Extra Condensed"/>
                </a:rPr>
                <a:t>%</a:t>
              </a:r>
              <a:endParaRPr sz="2000" dirty="0">
                <a:solidFill>
                  <a:schemeClr val="lt1"/>
                </a:solidFill>
                <a:latin typeface="Fira Sans Extra Condensed"/>
                <a:ea typeface="Fira Sans Extra Condensed"/>
                <a:cs typeface="Fira Sans Extra Condensed"/>
                <a:sym typeface="Fira Sans Extra Condensed"/>
              </a:endParaRPr>
            </a:p>
          </p:txBody>
        </p:sp>
        <p:sp>
          <p:nvSpPr>
            <p:cNvPr id="389" name="Google Shape;389;p22"/>
            <p:cNvSpPr txBox="1"/>
            <p:nvPr/>
          </p:nvSpPr>
          <p:spPr>
            <a:xfrm>
              <a:off x="172947" y="2500162"/>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2"/>
                  </a:solidFill>
                  <a:latin typeface="Fira Sans Extra Condensed Medium"/>
                  <a:ea typeface="Fira Sans Extra Condensed Medium"/>
                  <a:cs typeface="Fira Sans Extra Condensed Medium"/>
                  <a:sym typeface="Fira Sans Extra Condensed Medium"/>
                </a:rPr>
                <a:t>Near Miss</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grpSp>
      <p:pic>
        <p:nvPicPr>
          <p:cNvPr id="5" name="图片 4">
            <a:extLst>
              <a:ext uri="{FF2B5EF4-FFF2-40B4-BE49-F238E27FC236}">
                <a16:creationId xmlns:a16="http://schemas.microsoft.com/office/drawing/2014/main" id="{A8B4BF6C-61F2-E74C-B8C8-9AECA487F29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477678" y="1483374"/>
            <a:ext cx="4667839" cy="849629"/>
          </a:xfrm>
          <a:prstGeom prst="rect">
            <a:avLst/>
          </a:prstGeom>
        </p:spPr>
      </p:pic>
      <p:pic>
        <p:nvPicPr>
          <p:cNvPr id="9" name="图片 8">
            <a:extLst>
              <a:ext uri="{FF2B5EF4-FFF2-40B4-BE49-F238E27FC236}">
                <a16:creationId xmlns:a16="http://schemas.microsoft.com/office/drawing/2014/main" id="{6EB6F429-C006-B743-AAA3-6A98C7F7EE54}"/>
              </a:ext>
            </a:extLst>
          </p:cNvPr>
          <p:cNvPicPr>
            <a:picLocks noChangeAspect="1"/>
          </p:cNvPicPr>
          <p:nvPr/>
        </p:nvPicPr>
        <p:blipFill>
          <a:blip r:embed="rId4">
            <a:clrChange>
              <a:clrFrom>
                <a:srgbClr val="FFFFFE"/>
              </a:clrFrom>
              <a:clrTo>
                <a:srgbClr val="FFFFFE">
                  <a:alpha val="0"/>
                </a:srgbClr>
              </a:clrTo>
            </a:clrChange>
          </a:blip>
          <a:stretch>
            <a:fillRect/>
          </a:stretch>
        </p:blipFill>
        <p:spPr>
          <a:xfrm>
            <a:off x="2477677" y="3326154"/>
            <a:ext cx="4667839" cy="811798"/>
          </a:xfrm>
          <a:prstGeom prst="rect">
            <a:avLst/>
          </a:prstGeom>
        </p:spPr>
      </p:pic>
      <p:sp>
        <p:nvSpPr>
          <p:cNvPr id="17" name="Google Shape;91;p16">
            <a:extLst>
              <a:ext uri="{FF2B5EF4-FFF2-40B4-BE49-F238E27FC236}">
                <a16:creationId xmlns:a16="http://schemas.microsoft.com/office/drawing/2014/main" id="{821731B3-3739-C544-B0C8-039E25FF73E8}"/>
              </a:ext>
            </a:extLst>
          </p:cNvPr>
          <p:cNvSpPr/>
          <p:nvPr/>
        </p:nvSpPr>
        <p:spPr>
          <a:xfrm>
            <a:off x="3329585" y="1073654"/>
            <a:ext cx="2511327" cy="254495"/>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500" dirty="0">
                <a:solidFill>
                  <a:schemeClr val="lt1"/>
                </a:solidFill>
                <a:latin typeface="Fira Sans Extra Condensed Medium"/>
                <a:ea typeface="Fira Sans Extra Condensed Medium"/>
                <a:cs typeface="Fira Sans Extra Condensed Medium"/>
                <a:sym typeface="Fira Sans Extra Condensed Medium"/>
              </a:rPr>
              <a:t>K</a:t>
            </a:r>
            <a:r>
              <a:rPr lang="en-US" sz="1500" dirty="0">
                <a:solidFill>
                  <a:schemeClr val="lt1"/>
                </a:solidFill>
                <a:latin typeface="Fira Sans Extra Condensed Medium"/>
                <a:ea typeface="Fira Sans Extra Condensed Medium"/>
                <a:cs typeface="Fira Sans Extra Condensed Medium"/>
                <a:sym typeface="Fira Sans Extra Condensed Medium"/>
              </a:rPr>
              <a:t>f</a:t>
            </a:r>
            <a:r>
              <a:rPr lang="en" sz="1500" dirty="0">
                <a:solidFill>
                  <a:schemeClr val="lt1"/>
                </a:solidFill>
                <a:latin typeface="Fira Sans Extra Condensed Medium"/>
                <a:ea typeface="Fira Sans Extra Condensed Medium"/>
                <a:cs typeface="Fira Sans Extra Condensed Medium"/>
                <a:sym typeface="Fira Sans Extra Condensed Medium"/>
              </a:rPr>
              <a:t>old average performance</a:t>
            </a:r>
            <a:endParaRPr sz="1200" dirty="0">
              <a:solidFill>
                <a:schemeClr val="lt1"/>
              </a:solidFill>
            </a:endParaRPr>
          </a:p>
        </p:txBody>
      </p:sp>
      <p:grpSp>
        <p:nvGrpSpPr>
          <p:cNvPr id="12" name="组合 11">
            <a:extLst>
              <a:ext uri="{FF2B5EF4-FFF2-40B4-BE49-F238E27FC236}">
                <a16:creationId xmlns:a16="http://schemas.microsoft.com/office/drawing/2014/main" id="{6A979575-941D-AE48-A2A7-DE26395A62DB}"/>
              </a:ext>
            </a:extLst>
          </p:cNvPr>
          <p:cNvGrpSpPr/>
          <p:nvPr/>
        </p:nvGrpSpPr>
        <p:grpSpPr>
          <a:xfrm>
            <a:off x="91929" y="793632"/>
            <a:ext cx="2182618" cy="689742"/>
            <a:chOff x="386499" y="2242695"/>
            <a:chExt cx="1549255" cy="698386"/>
          </a:xfrm>
        </p:grpSpPr>
        <p:sp>
          <p:nvSpPr>
            <p:cNvPr id="13" name="矩形 12">
              <a:extLst>
                <a:ext uri="{FF2B5EF4-FFF2-40B4-BE49-F238E27FC236}">
                  <a16:creationId xmlns:a16="http://schemas.microsoft.com/office/drawing/2014/main" id="{9234C192-E80B-2643-975D-DCDF06DC5EF7}"/>
                </a:ext>
              </a:extLst>
            </p:cNvPr>
            <p:cNvSpPr/>
            <p:nvPr/>
          </p:nvSpPr>
          <p:spPr>
            <a:xfrm>
              <a:off x="386499" y="2242695"/>
              <a:ext cx="1549255" cy="658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51316050-61FB-C44F-ABC0-B023D9968241}"/>
                </a:ext>
              </a:extLst>
            </p:cNvPr>
            <p:cNvSpPr txBox="1"/>
            <p:nvPr/>
          </p:nvSpPr>
          <p:spPr>
            <a:xfrm>
              <a:off x="483675" y="2417861"/>
              <a:ext cx="1363979" cy="523220"/>
            </a:xfrm>
            <a:prstGeom prst="rect">
              <a:avLst/>
            </a:prstGeom>
            <a:noFill/>
          </p:spPr>
          <p:txBody>
            <a:bodyPr wrap="square" rtlCol="0">
              <a:spAutoFit/>
            </a:bodyPr>
            <a:lstStyle/>
            <a:p>
              <a:r>
                <a:rPr kumimoji="1" lang="en-US" altLang="zh-CN" dirty="0">
                  <a:solidFill>
                    <a:schemeClr val="bg1"/>
                  </a:solidFill>
                </a:rPr>
                <a:t>Using Random Forest</a:t>
              </a:r>
              <a:endParaRPr kumimoji="1" lang="zh-CN" altLang="en-US" dirty="0">
                <a:solidFill>
                  <a:schemeClr val="bg1"/>
                </a:solidFill>
              </a:endParaRPr>
            </a:p>
          </p:txBody>
        </p:sp>
      </p:grpSp>
    </p:spTree>
    <p:extLst>
      <p:ext uri="{BB962C8B-B14F-4D97-AF65-F5344CB8AC3E}">
        <p14:creationId xmlns:p14="http://schemas.microsoft.com/office/powerpoint/2010/main" val="278071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5BC8BF-4C13-9A42-897C-97F9C06A9E23}"/>
              </a:ext>
            </a:extLst>
          </p:cNvPr>
          <p:cNvSpPr>
            <a:spLocks noGrp="1"/>
          </p:cNvSpPr>
          <p:nvPr>
            <p:ph type="title"/>
          </p:nvPr>
        </p:nvSpPr>
        <p:spPr/>
        <p:txBody>
          <a:bodyPr/>
          <a:lstStyle/>
          <a:p>
            <a:r>
              <a:rPr kumimoji="1" lang="en-US" altLang="zh-CN" dirty="0"/>
              <a:t>Over Sampling</a:t>
            </a:r>
            <a:endParaRPr kumimoji="1" lang="zh-CN" altLang="en-US" dirty="0"/>
          </a:p>
        </p:txBody>
      </p:sp>
      <p:grpSp>
        <p:nvGrpSpPr>
          <p:cNvPr id="3" name="组合 2">
            <a:extLst>
              <a:ext uri="{FF2B5EF4-FFF2-40B4-BE49-F238E27FC236}">
                <a16:creationId xmlns:a16="http://schemas.microsoft.com/office/drawing/2014/main" id="{EAADFFAB-FDDD-EB40-9FAC-18814C3AC958}"/>
              </a:ext>
            </a:extLst>
          </p:cNvPr>
          <p:cNvGrpSpPr/>
          <p:nvPr/>
        </p:nvGrpSpPr>
        <p:grpSpPr>
          <a:xfrm>
            <a:off x="1498861" y="1495226"/>
            <a:ext cx="2960017" cy="2422689"/>
            <a:chOff x="707010" y="1348033"/>
            <a:chExt cx="2960017" cy="2422689"/>
          </a:xfrm>
        </p:grpSpPr>
        <p:sp>
          <p:nvSpPr>
            <p:cNvPr id="4" name="矩形 3">
              <a:extLst>
                <a:ext uri="{FF2B5EF4-FFF2-40B4-BE49-F238E27FC236}">
                  <a16:creationId xmlns:a16="http://schemas.microsoft.com/office/drawing/2014/main" id="{C1F6EBC8-DA72-344F-B0E4-A452B79A5965}"/>
                </a:ext>
              </a:extLst>
            </p:cNvPr>
            <p:cNvSpPr/>
            <p:nvPr/>
          </p:nvSpPr>
          <p:spPr>
            <a:xfrm>
              <a:off x="707010" y="1348033"/>
              <a:ext cx="1300899" cy="24226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097A567D-A0C6-E144-955F-61DF5A40122E}"/>
                </a:ext>
              </a:extLst>
            </p:cNvPr>
            <p:cNvSpPr/>
            <p:nvPr/>
          </p:nvSpPr>
          <p:spPr>
            <a:xfrm>
              <a:off x="2366128" y="2828041"/>
              <a:ext cx="1300899" cy="94268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id="{39510757-B9E8-BB45-9091-1A014173E99C}"/>
              </a:ext>
            </a:extLst>
          </p:cNvPr>
          <p:cNvSpPr/>
          <p:nvPr/>
        </p:nvSpPr>
        <p:spPr>
          <a:xfrm>
            <a:off x="3091991" y="3182623"/>
            <a:ext cx="1432874" cy="33936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58C1E6C4-1708-B549-B28C-95AEC706F5B5}"/>
              </a:ext>
            </a:extLst>
          </p:cNvPr>
          <p:cNvSpPr/>
          <p:nvPr/>
        </p:nvSpPr>
        <p:spPr>
          <a:xfrm>
            <a:off x="3091991" y="3482794"/>
            <a:ext cx="1432874" cy="33936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4DA146F1-2F82-0F4D-A817-A75D6FA37DD3}"/>
              </a:ext>
            </a:extLst>
          </p:cNvPr>
          <p:cNvSpPr/>
          <p:nvPr/>
        </p:nvSpPr>
        <p:spPr>
          <a:xfrm>
            <a:off x="3091991" y="3056437"/>
            <a:ext cx="1432874" cy="33936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9BC66C5B-570A-C542-9E49-C6F5B0A1C96F}"/>
              </a:ext>
            </a:extLst>
          </p:cNvPr>
          <p:cNvSpPr/>
          <p:nvPr/>
        </p:nvSpPr>
        <p:spPr>
          <a:xfrm>
            <a:off x="5799055" y="3573426"/>
            <a:ext cx="1300899" cy="33936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8C6CAF07-9D9F-9748-BE7C-D43296B55DE5}"/>
              </a:ext>
            </a:extLst>
          </p:cNvPr>
          <p:cNvSpPr/>
          <p:nvPr/>
        </p:nvSpPr>
        <p:spPr>
          <a:xfrm>
            <a:off x="5799054" y="2009917"/>
            <a:ext cx="1300899" cy="33936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8EDD4108-A596-194A-83ED-76B3EF90390D}"/>
              </a:ext>
            </a:extLst>
          </p:cNvPr>
          <p:cNvSpPr/>
          <p:nvPr/>
        </p:nvSpPr>
        <p:spPr>
          <a:xfrm>
            <a:off x="5799055" y="2536887"/>
            <a:ext cx="1300899" cy="33936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2B998EFE-83E9-324D-8E07-094300B4F2B9}"/>
              </a:ext>
            </a:extLst>
          </p:cNvPr>
          <p:cNvSpPr/>
          <p:nvPr/>
        </p:nvSpPr>
        <p:spPr>
          <a:xfrm>
            <a:off x="5799055" y="3029696"/>
            <a:ext cx="1300899" cy="33936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grpSp>
        <p:nvGrpSpPr>
          <p:cNvPr id="17" name="组合 16">
            <a:extLst>
              <a:ext uri="{FF2B5EF4-FFF2-40B4-BE49-F238E27FC236}">
                <a16:creationId xmlns:a16="http://schemas.microsoft.com/office/drawing/2014/main" id="{8D46C0AE-5740-3A4B-8B60-4136BECA0CB0}"/>
              </a:ext>
            </a:extLst>
          </p:cNvPr>
          <p:cNvGrpSpPr/>
          <p:nvPr/>
        </p:nvGrpSpPr>
        <p:grpSpPr>
          <a:xfrm>
            <a:off x="5799054" y="1490102"/>
            <a:ext cx="2870537" cy="2422689"/>
            <a:chOff x="5799054" y="1490102"/>
            <a:chExt cx="2870537" cy="2422689"/>
          </a:xfrm>
        </p:grpSpPr>
        <p:sp>
          <p:nvSpPr>
            <p:cNvPr id="15" name="矩形 14">
              <a:extLst>
                <a:ext uri="{FF2B5EF4-FFF2-40B4-BE49-F238E27FC236}">
                  <a16:creationId xmlns:a16="http://schemas.microsoft.com/office/drawing/2014/main" id="{2C57568C-176B-6149-A6D8-6E70F045DCC1}"/>
                </a:ext>
              </a:extLst>
            </p:cNvPr>
            <p:cNvSpPr/>
            <p:nvPr/>
          </p:nvSpPr>
          <p:spPr>
            <a:xfrm>
              <a:off x="7368692" y="1490102"/>
              <a:ext cx="1300899" cy="24226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C2A2B43E-4681-BD49-8D31-F7C43E50169E}"/>
                </a:ext>
              </a:extLst>
            </p:cNvPr>
            <p:cNvSpPr/>
            <p:nvPr/>
          </p:nvSpPr>
          <p:spPr>
            <a:xfrm>
              <a:off x="5799054" y="1492110"/>
              <a:ext cx="1300899" cy="242068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45128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2" grpId="0" animBg="1"/>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Under Sampling Strategy</a:t>
            </a:r>
            <a:endParaRPr dirty="0"/>
          </a:p>
        </p:txBody>
      </p:sp>
      <p:grpSp>
        <p:nvGrpSpPr>
          <p:cNvPr id="397" name="Google Shape;397;p22"/>
          <p:cNvGrpSpPr/>
          <p:nvPr/>
        </p:nvGrpSpPr>
        <p:grpSpPr>
          <a:xfrm>
            <a:off x="91929" y="1617327"/>
            <a:ext cx="8355096" cy="602700"/>
            <a:chOff x="78679" y="1336875"/>
            <a:chExt cx="8355096" cy="602700"/>
          </a:xfrm>
        </p:grpSpPr>
        <p:sp>
          <p:nvSpPr>
            <p:cNvPr id="399" name="Google Shape;399;p22"/>
            <p:cNvSpPr txBox="1"/>
            <p:nvPr/>
          </p:nvSpPr>
          <p:spPr>
            <a:xfrm>
              <a:off x="78679" y="1342218"/>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1"/>
                  </a:solidFill>
                  <a:latin typeface="Fira Sans Extra Condensed Medium"/>
                  <a:ea typeface="Fira Sans Extra Condensed Medium"/>
                  <a:cs typeface="Fira Sans Extra Condensed Medium"/>
                  <a:sym typeface="Fira Sans Extra Condensed Medium"/>
                </a:rPr>
                <a:t>Random Over Sampling</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401" name="Google Shape;401;p22"/>
            <p:cNvSpPr/>
            <p:nvPr/>
          </p:nvSpPr>
          <p:spPr>
            <a:xfrm>
              <a:off x="7262875" y="1336875"/>
              <a:ext cx="1170900" cy="6027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lt1"/>
                  </a:solidFill>
                  <a:latin typeface="Fira Sans Extra Condensed Medium"/>
                  <a:ea typeface="Fira Sans Extra Condensed Medium"/>
                  <a:cs typeface="Fira Sans Extra Condensed Medium"/>
                  <a:sym typeface="Fira Sans Extra Condensed Medium"/>
                </a:rPr>
                <a:t>90.9</a:t>
              </a:r>
              <a:r>
                <a:rPr lang="en" sz="2000" dirty="0">
                  <a:solidFill>
                    <a:schemeClr val="lt1"/>
                  </a:solidFill>
                  <a:latin typeface="Fira Sans Extra Condensed"/>
                  <a:ea typeface="Fira Sans Extra Condensed"/>
                  <a:cs typeface="Fira Sans Extra Condensed"/>
                  <a:sym typeface="Fira Sans Extra Condensed"/>
                </a:rPr>
                <a:t>%</a:t>
              </a:r>
              <a:endParaRPr sz="2000" dirty="0">
                <a:solidFill>
                  <a:schemeClr val="lt1"/>
                </a:solidFill>
                <a:latin typeface="Fira Sans Extra Condensed"/>
                <a:ea typeface="Fira Sans Extra Condensed"/>
                <a:cs typeface="Fira Sans Extra Condensed"/>
                <a:sym typeface="Fira Sans Extra Condensed"/>
              </a:endParaRPr>
            </a:p>
          </p:txBody>
        </p:sp>
      </p:grpSp>
      <p:grpSp>
        <p:nvGrpSpPr>
          <p:cNvPr id="387" name="Google Shape;387;p22"/>
          <p:cNvGrpSpPr/>
          <p:nvPr/>
        </p:nvGrpSpPr>
        <p:grpSpPr>
          <a:xfrm>
            <a:off x="172921" y="3500966"/>
            <a:ext cx="8260828" cy="602700"/>
            <a:chOff x="172947" y="2452375"/>
            <a:chExt cx="8260828" cy="602700"/>
          </a:xfrm>
        </p:grpSpPr>
        <p:sp>
          <p:nvSpPr>
            <p:cNvPr id="388" name="Google Shape;388;p22"/>
            <p:cNvSpPr/>
            <p:nvPr/>
          </p:nvSpPr>
          <p:spPr>
            <a:xfrm>
              <a:off x="7262875" y="2452375"/>
              <a:ext cx="1170900" cy="6027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lt1"/>
                  </a:solidFill>
                  <a:latin typeface="Fira Sans Extra Condensed Medium"/>
                  <a:ea typeface="Fira Sans Extra Condensed"/>
                  <a:cs typeface="Fira Sans Extra Condensed"/>
                  <a:sym typeface="Fira Sans Extra Condensed Medium"/>
                </a:rPr>
                <a:t>83.1</a:t>
              </a:r>
              <a:r>
                <a:rPr lang="en" sz="2000" dirty="0">
                  <a:solidFill>
                    <a:schemeClr val="lt1"/>
                  </a:solidFill>
                  <a:latin typeface="Fira Sans Extra Condensed"/>
                  <a:ea typeface="Fira Sans Extra Condensed"/>
                  <a:cs typeface="Fira Sans Extra Condensed"/>
                  <a:sym typeface="Fira Sans Extra Condensed"/>
                </a:rPr>
                <a:t>%</a:t>
              </a:r>
              <a:endParaRPr sz="2000" dirty="0">
                <a:solidFill>
                  <a:schemeClr val="lt1"/>
                </a:solidFill>
                <a:latin typeface="Fira Sans Extra Condensed"/>
                <a:ea typeface="Fira Sans Extra Condensed"/>
                <a:cs typeface="Fira Sans Extra Condensed"/>
                <a:sym typeface="Fira Sans Extra Condensed"/>
              </a:endParaRPr>
            </a:p>
          </p:txBody>
        </p:sp>
        <p:sp>
          <p:nvSpPr>
            <p:cNvPr id="389" name="Google Shape;389;p22"/>
            <p:cNvSpPr txBox="1"/>
            <p:nvPr/>
          </p:nvSpPr>
          <p:spPr>
            <a:xfrm>
              <a:off x="172947" y="2500162"/>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2"/>
                  </a:solidFill>
                  <a:latin typeface="Fira Sans Extra Condensed Medium"/>
                  <a:ea typeface="Fira Sans Extra Condensed Medium"/>
                  <a:cs typeface="Fira Sans Extra Condensed Medium"/>
                  <a:sym typeface="Fira Sans Extra Condensed Medium"/>
                </a:rPr>
                <a:t>SMOTE</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grpSp>
      <p:pic>
        <p:nvPicPr>
          <p:cNvPr id="3" name="图片 2">
            <a:extLst>
              <a:ext uri="{FF2B5EF4-FFF2-40B4-BE49-F238E27FC236}">
                <a16:creationId xmlns:a16="http://schemas.microsoft.com/office/drawing/2014/main" id="{FD86C4F8-E019-444E-AFDB-ADF50D0F6450}"/>
              </a:ext>
            </a:extLst>
          </p:cNvPr>
          <p:cNvPicPr>
            <a:picLocks noChangeAspect="1"/>
          </p:cNvPicPr>
          <p:nvPr/>
        </p:nvPicPr>
        <p:blipFill>
          <a:blip r:embed="rId3">
            <a:clrChange>
              <a:clrFrom>
                <a:srgbClr val="FFFEFF"/>
              </a:clrFrom>
              <a:clrTo>
                <a:srgbClr val="FFFEFF">
                  <a:alpha val="0"/>
                </a:srgbClr>
              </a:clrTo>
            </a:clrChange>
          </a:blip>
          <a:stretch>
            <a:fillRect/>
          </a:stretch>
        </p:blipFill>
        <p:spPr>
          <a:xfrm>
            <a:off x="2324709" y="1446133"/>
            <a:ext cx="4938140" cy="864445"/>
          </a:xfrm>
          <a:prstGeom prst="rect">
            <a:avLst/>
          </a:prstGeom>
        </p:spPr>
      </p:pic>
      <p:pic>
        <p:nvPicPr>
          <p:cNvPr id="6" name="图片 5">
            <a:extLst>
              <a:ext uri="{FF2B5EF4-FFF2-40B4-BE49-F238E27FC236}">
                <a16:creationId xmlns:a16="http://schemas.microsoft.com/office/drawing/2014/main" id="{356EBC40-E6B7-2A4D-B1FF-85E9C81DC3F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24708" y="3320541"/>
            <a:ext cx="4938141" cy="823024"/>
          </a:xfrm>
          <a:prstGeom prst="rect">
            <a:avLst/>
          </a:prstGeom>
        </p:spPr>
      </p:pic>
      <p:sp>
        <p:nvSpPr>
          <p:cNvPr id="15" name="Google Shape;91;p16">
            <a:extLst>
              <a:ext uri="{FF2B5EF4-FFF2-40B4-BE49-F238E27FC236}">
                <a16:creationId xmlns:a16="http://schemas.microsoft.com/office/drawing/2014/main" id="{B63D0F4E-DF5F-7E48-A07B-282F51F5E3B2}"/>
              </a:ext>
            </a:extLst>
          </p:cNvPr>
          <p:cNvSpPr/>
          <p:nvPr/>
        </p:nvSpPr>
        <p:spPr>
          <a:xfrm>
            <a:off x="3329585" y="1073654"/>
            <a:ext cx="2511327" cy="254495"/>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500" dirty="0">
                <a:solidFill>
                  <a:schemeClr val="lt1"/>
                </a:solidFill>
                <a:latin typeface="Fira Sans Extra Condensed Medium"/>
                <a:ea typeface="Fira Sans Extra Condensed Medium"/>
                <a:cs typeface="Fira Sans Extra Condensed Medium"/>
                <a:sym typeface="Fira Sans Extra Condensed Medium"/>
              </a:rPr>
              <a:t>K</a:t>
            </a:r>
            <a:r>
              <a:rPr lang="en-US" sz="1500" dirty="0">
                <a:solidFill>
                  <a:schemeClr val="lt1"/>
                </a:solidFill>
                <a:latin typeface="Fira Sans Extra Condensed Medium"/>
                <a:ea typeface="Fira Sans Extra Condensed Medium"/>
                <a:cs typeface="Fira Sans Extra Condensed Medium"/>
                <a:sym typeface="Fira Sans Extra Condensed Medium"/>
              </a:rPr>
              <a:t>f</a:t>
            </a:r>
            <a:r>
              <a:rPr lang="en" sz="1500" dirty="0">
                <a:solidFill>
                  <a:schemeClr val="lt1"/>
                </a:solidFill>
                <a:latin typeface="Fira Sans Extra Condensed Medium"/>
                <a:ea typeface="Fira Sans Extra Condensed Medium"/>
                <a:cs typeface="Fira Sans Extra Condensed Medium"/>
                <a:sym typeface="Fira Sans Extra Condensed Medium"/>
              </a:rPr>
              <a:t>old average performance</a:t>
            </a:r>
            <a:endParaRPr sz="1200" dirty="0">
              <a:solidFill>
                <a:schemeClr val="lt1"/>
              </a:solidFill>
            </a:endParaRPr>
          </a:p>
        </p:txBody>
      </p:sp>
      <p:grpSp>
        <p:nvGrpSpPr>
          <p:cNvPr id="12" name="组合 11">
            <a:extLst>
              <a:ext uri="{FF2B5EF4-FFF2-40B4-BE49-F238E27FC236}">
                <a16:creationId xmlns:a16="http://schemas.microsoft.com/office/drawing/2014/main" id="{7A56B2CD-A4D9-A24D-9047-A05B1B4B4630}"/>
              </a:ext>
            </a:extLst>
          </p:cNvPr>
          <p:cNvGrpSpPr/>
          <p:nvPr/>
        </p:nvGrpSpPr>
        <p:grpSpPr>
          <a:xfrm>
            <a:off x="91929" y="793632"/>
            <a:ext cx="2182618" cy="689742"/>
            <a:chOff x="386499" y="2242695"/>
            <a:chExt cx="1549255" cy="698386"/>
          </a:xfrm>
        </p:grpSpPr>
        <p:sp>
          <p:nvSpPr>
            <p:cNvPr id="13" name="矩形 12">
              <a:extLst>
                <a:ext uri="{FF2B5EF4-FFF2-40B4-BE49-F238E27FC236}">
                  <a16:creationId xmlns:a16="http://schemas.microsoft.com/office/drawing/2014/main" id="{158A8D9D-7ECF-E245-B497-2D9FAB8031C3}"/>
                </a:ext>
              </a:extLst>
            </p:cNvPr>
            <p:cNvSpPr/>
            <p:nvPr/>
          </p:nvSpPr>
          <p:spPr>
            <a:xfrm>
              <a:off x="386499" y="2242695"/>
              <a:ext cx="1549255" cy="658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EE318EE7-4178-DF44-A564-8A163BF0699D}"/>
                </a:ext>
              </a:extLst>
            </p:cNvPr>
            <p:cNvSpPr txBox="1"/>
            <p:nvPr/>
          </p:nvSpPr>
          <p:spPr>
            <a:xfrm>
              <a:off x="483675" y="2417861"/>
              <a:ext cx="1363979" cy="523220"/>
            </a:xfrm>
            <a:prstGeom prst="rect">
              <a:avLst/>
            </a:prstGeom>
            <a:noFill/>
          </p:spPr>
          <p:txBody>
            <a:bodyPr wrap="square" rtlCol="0">
              <a:spAutoFit/>
            </a:bodyPr>
            <a:lstStyle/>
            <a:p>
              <a:r>
                <a:rPr kumimoji="1" lang="en-US" altLang="zh-CN" dirty="0">
                  <a:solidFill>
                    <a:schemeClr val="bg1"/>
                  </a:solidFill>
                </a:rPr>
                <a:t>Using Random Forest</a:t>
              </a:r>
              <a:endParaRPr kumimoji="1" lang="zh-CN" altLang="en-US" dirty="0">
                <a:solidFill>
                  <a:schemeClr val="bg1"/>
                </a:solidFill>
              </a:endParaRPr>
            </a:p>
          </p:txBody>
        </p:sp>
      </p:grpSp>
    </p:spTree>
    <p:extLst>
      <p:ext uri="{BB962C8B-B14F-4D97-AF65-F5344CB8AC3E}">
        <p14:creationId xmlns:p14="http://schemas.microsoft.com/office/powerpoint/2010/main" val="2282454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A0715-3CCD-1943-B484-49F6F1EE4F3E}"/>
              </a:ext>
            </a:extLst>
          </p:cNvPr>
          <p:cNvSpPr>
            <a:spLocks noGrp="1"/>
          </p:cNvSpPr>
          <p:nvPr>
            <p:ph type="title"/>
          </p:nvPr>
        </p:nvSpPr>
        <p:spPr/>
        <p:txBody>
          <a:bodyPr/>
          <a:lstStyle/>
          <a:p>
            <a:r>
              <a:rPr kumimoji="1" lang="en-US" altLang="zh-CN" dirty="0"/>
              <a:t>Boosting</a:t>
            </a:r>
            <a:endParaRPr kumimoji="1" lang="zh-CN" altLang="en-US" dirty="0"/>
          </a:p>
        </p:txBody>
      </p:sp>
      <p:grpSp>
        <p:nvGrpSpPr>
          <p:cNvPr id="5" name="组合 4">
            <a:extLst>
              <a:ext uri="{FF2B5EF4-FFF2-40B4-BE49-F238E27FC236}">
                <a16:creationId xmlns:a16="http://schemas.microsoft.com/office/drawing/2014/main" id="{6DB0488D-1639-BA4C-9340-9F7681FA7B0B}"/>
              </a:ext>
            </a:extLst>
          </p:cNvPr>
          <p:cNvGrpSpPr/>
          <p:nvPr/>
        </p:nvGrpSpPr>
        <p:grpSpPr>
          <a:xfrm>
            <a:off x="386499" y="2242695"/>
            <a:ext cx="1549255" cy="658109"/>
            <a:chOff x="386499" y="2242695"/>
            <a:chExt cx="1549255" cy="658109"/>
          </a:xfrm>
        </p:grpSpPr>
        <p:sp>
          <p:nvSpPr>
            <p:cNvPr id="3" name="矩形 2">
              <a:extLst>
                <a:ext uri="{FF2B5EF4-FFF2-40B4-BE49-F238E27FC236}">
                  <a16:creationId xmlns:a16="http://schemas.microsoft.com/office/drawing/2014/main" id="{31B81DE7-426B-2840-909B-C1FAEEF9D54E}"/>
                </a:ext>
              </a:extLst>
            </p:cNvPr>
            <p:cNvSpPr/>
            <p:nvPr/>
          </p:nvSpPr>
          <p:spPr>
            <a:xfrm>
              <a:off x="386499" y="2242695"/>
              <a:ext cx="1549255" cy="658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99767B90-046F-234A-8173-89A4A4256066}"/>
                </a:ext>
              </a:extLst>
            </p:cNvPr>
            <p:cNvSpPr txBox="1"/>
            <p:nvPr/>
          </p:nvSpPr>
          <p:spPr>
            <a:xfrm>
              <a:off x="483675" y="2417861"/>
              <a:ext cx="1363979" cy="307777"/>
            </a:xfrm>
            <a:prstGeom prst="rect">
              <a:avLst/>
            </a:prstGeom>
            <a:noFill/>
          </p:spPr>
          <p:txBody>
            <a:bodyPr wrap="square" rtlCol="0">
              <a:spAutoFit/>
            </a:bodyPr>
            <a:lstStyle/>
            <a:p>
              <a:r>
                <a:rPr kumimoji="1" lang="en-US" altLang="zh-CN" dirty="0">
                  <a:solidFill>
                    <a:schemeClr val="bg1"/>
                  </a:solidFill>
                </a:rPr>
                <a:t>Final predictor</a:t>
              </a:r>
              <a:endParaRPr kumimoji="1" lang="zh-CN" altLang="en-US" dirty="0">
                <a:solidFill>
                  <a:schemeClr val="bg1"/>
                </a:solidFill>
              </a:endParaRPr>
            </a:p>
          </p:txBody>
        </p: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DFB02D4-F09A-B34F-B364-F1B94056AB47}"/>
                  </a:ext>
                </a:extLst>
              </p:cNvPr>
              <p:cNvSpPr txBox="1"/>
              <p:nvPr/>
            </p:nvSpPr>
            <p:spPr>
              <a:xfrm>
                <a:off x="2032930" y="2356306"/>
                <a:ext cx="688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latin typeface="Cambria Math" panose="02040503050406030204" pitchFamily="18" charset="0"/>
                        </a:rPr>
                        <m:t>=</m:t>
                      </m:r>
                    </m:oMath>
                  </m:oMathPara>
                </a14:m>
                <a:endParaRPr kumimoji="1" lang="zh-CN" altLang="en-US" sz="1800" dirty="0"/>
              </a:p>
            </p:txBody>
          </p:sp>
        </mc:Choice>
        <mc:Fallback xmlns="">
          <p:sp>
            <p:nvSpPr>
              <p:cNvPr id="6" name="文本框 5">
                <a:extLst>
                  <a:ext uri="{FF2B5EF4-FFF2-40B4-BE49-F238E27FC236}">
                    <a16:creationId xmlns:a16="http://schemas.microsoft.com/office/drawing/2014/main" id="{4DFB02D4-F09A-B34F-B364-F1B94056AB47}"/>
                  </a:ext>
                </a:extLst>
              </p:cNvPr>
              <p:cNvSpPr txBox="1">
                <a:spLocks noRot="1" noChangeAspect="1" noMove="1" noResize="1" noEditPoints="1" noAdjustHandles="1" noChangeArrowheads="1" noChangeShapeType="1" noTextEdit="1"/>
              </p:cNvSpPr>
              <p:nvPr/>
            </p:nvSpPr>
            <p:spPr>
              <a:xfrm>
                <a:off x="2032930" y="2356306"/>
                <a:ext cx="688157" cy="369332"/>
              </a:xfrm>
              <a:prstGeom prst="rect">
                <a:avLst/>
              </a:prstGeom>
              <a:blipFill>
                <a:blip r:embed="rId2"/>
                <a:stretch>
                  <a:fillRect/>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6006D78E-1BF4-9849-B578-BA96048F6EDF}"/>
              </a:ext>
            </a:extLst>
          </p:cNvPr>
          <p:cNvGrpSpPr/>
          <p:nvPr/>
        </p:nvGrpSpPr>
        <p:grpSpPr>
          <a:xfrm>
            <a:off x="2721087" y="2242695"/>
            <a:ext cx="1549255" cy="658109"/>
            <a:chOff x="386499" y="2242695"/>
            <a:chExt cx="1549255" cy="658109"/>
          </a:xfrm>
        </p:grpSpPr>
        <p:sp>
          <p:nvSpPr>
            <p:cNvPr id="8" name="矩形 7">
              <a:extLst>
                <a:ext uri="{FF2B5EF4-FFF2-40B4-BE49-F238E27FC236}">
                  <a16:creationId xmlns:a16="http://schemas.microsoft.com/office/drawing/2014/main" id="{DA48AA1E-85A1-4247-A9B3-8ABE72429A1A}"/>
                </a:ext>
              </a:extLst>
            </p:cNvPr>
            <p:cNvSpPr/>
            <p:nvPr/>
          </p:nvSpPr>
          <p:spPr>
            <a:xfrm>
              <a:off x="386499" y="2242695"/>
              <a:ext cx="1549255" cy="6581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CC3DBF53-6F14-5846-81B5-05CEF9083313}"/>
                </a:ext>
              </a:extLst>
            </p:cNvPr>
            <p:cNvSpPr txBox="1"/>
            <p:nvPr/>
          </p:nvSpPr>
          <p:spPr>
            <a:xfrm>
              <a:off x="483675" y="2417861"/>
              <a:ext cx="1363979" cy="307777"/>
            </a:xfrm>
            <a:prstGeom prst="rect">
              <a:avLst/>
            </a:prstGeom>
            <a:noFill/>
          </p:spPr>
          <p:txBody>
            <a:bodyPr wrap="square" rtlCol="0">
              <a:spAutoFit/>
            </a:bodyPr>
            <a:lstStyle/>
            <a:p>
              <a:pPr algn="ctr"/>
              <a:r>
                <a:rPr kumimoji="1" lang="en-US" altLang="zh-CN" dirty="0">
                  <a:solidFill>
                    <a:schemeClr val="bg1"/>
                  </a:solidFill>
                </a:rPr>
                <a:t>Tree 1</a:t>
              </a:r>
              <a:endParaRPr kumimoji="1" lang="zh-CN" altLang="en-US" dirty="0">
                <a:solidFill>
                  <a:schemeClr val="bg1"/>
                </a:solidFill>
              </a:endParaRPr>
            </a:p>
          </p:txBody>
        </p:sp>
      </p:grpSp>
      <p:grpSp>
        <p:nvGrpSpPr>
          <p:cNvPr id="16" name="组合 15">
            <a:extLst>
              <a:ext uri="{FF2B5EF4-FFF2-40B4-BE49-F238E27FC236}">
                <a16:creationId xmlns:a16="http://schemas.microsoft.com/office/drawing/2014/main" id="{666C20C8-7E63-B745-A7D9-7388B1350C11}"/>
              </a:ext>
            </a:extLst>
          </p:cNvPr>
          <p:cNvGrpSpPr/>
          <p:nvPr/>
        </p:nvGrpSpPr>
        <p:grpSpPr>
          <a:xfrm>
            <a:off x="4974093" y="2242695"/>
            <a:ext cx="1549255" cy="658109"/>
            <a:chOff x="386499" y="2242695"/>
            <a:chExt cx="1549255" cy="658109"/>
          </a:xfrm>
        </p:grpSpPr>
        <p:sp>
          <p:nvSpPr>
            <p:cNvPr id="17" name="矩形 16">
              <a:extLst>
                <a:ext uri="{FF2B5EF4-FFF2-40B4-BE49-F238E27FC236}">
                  <a16:creationId xmlns:a16="http://schemas.microsoft.com/office/drawing/2014/main" id="{753385BE-424F-C845-87FD-1A224DE667AF}"/>
                </a:ext>
              </a:extLst>
            </p:cNvPr>
            <p:cNvSpPr/>
            <p:nvPr/>
          </p:nvSpPr>
          <p:spPr>
            <a:xfrm>
              <a:off x="386499" y="2242695"/>
              <a:ext cx="1549255" cy="6581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99AF5E63-A901-DF4C-9005-D03E21861081}"/>
                </a:ext>
              </a:extLst>
            </p:cNvPr>
            <p:cNvSpPr txBox="1"/>
            <p:nvPr/>
          </p:nvSpPr>
          <p:spPr>
            <a:xfrm>
              <a:off x="483675" y="2417861"/>
              <a:ext cx="1363979" cy="307777"/>
            </a:xfrm>
            <a:prstGeom prst="rect">
              <a:avLst/>
            </a:prstGeom>
            <a:noFill/>
          </p:spPr>
          <p:txBody>
            <a:bodyPr wrap="square" rtlCol="0">
              <a:spAutoFit/>
            </a:bodyPr>
            <a:lstStyle/>
            <a:p>
              <a:pPr algn="ctr"/>
              <a:r>
                <a:rPr kumimoji="1" lang="en-US" altLang="zh-CN" dirty="0">
                  <a:solidFill>
                    <a:schemeClr val="bg1"/>
                  </a:solidFill>
                </a:rPr>
                <a:t>Tree 2</a:t>
              </a:r>
              <a:endParaRPr kumimoji="1" lang="zh-CN" altLang="en-US" dirty="0">
                <a:solidFill>
                  <a:schemeClr val="bg1"/>
                </a:solidFill>
              </a:endParaRPr>
            </a:p>
          </p:txBody>
        </p:sp>
      </p:grpSp>
      <p:grpSp>
        <p:nvGrpSpPr>
          <p:cNvPr id="19" name="组合 18">
            <a:extLst>
              <a:ext uri="{FF2B5EF4-FFF2-40B4-BE49-F238E27FC236}">
                <a16:creationId xmlns:a16="http://schemas.microsoft.com/office/drawing/2014/main" id="{44CAF488-E90D-334C-A5C1-D1E54A486522}"/>
              </a:ext>
            </a:extLst>
          </p:cNvPr>
          <p:cNvGrpSpPr/>
          <p:nvPr/>
        </p:nvGrpSpPr>
        <p:grpSpPr>
          <a:xfrm>
            <a:off x="7111070" y="2211917"/>
            <a:ext cx="1549255" cy="658109"/>
            <a:chOff x="386499" y="2242695"/>
            <a:chExt cx="1549255" cy="658109"/>
          </a:xfrm>
        </p:grpSpPr>
        <p:sp>
          <p:nvSpPr>
            <p:cNvPr id="20" name="矩形 19">
              <a:extLst>
                <a:ext uri="{FF2B5EF4-FFF2-40B4-BE49-F238E27FC236}">
                  <a16:creationId xmlns:a16="http://schemas.microsoft.com/office/drawing/2014/main" id="{49165BFE-1949-D24C-A916-644A72601CD3}"/>
                </a:ext>
              </a:extLst>
            </p:cNvPr>
            <p:cNvSpPr/>
            <p:nvPr/>
          </p:nvSpPr>
          <p:spPr>
            <a:xfrm>
              <a:off x="386499" y="2242695"/>
              <a:ext cx="1549255" cy="6581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9A265DEB-33E2-8B40-9293-279792A32B8F}"/>
                </a:ext>
              </a:extLst>
            </p:cNvPr>
            <p:cNvSpPr txBox="1"/>
            <p:nvPr/>
          </p:nvSpPr>
          <p:spPr>
            <a:xfrm>
              <a:off x="483675" y="2417861"/>
              <a:ext cx="1363979" cy="307777"/>
            </a:xfrm>
            <a:prstGeom prst="rect">
              <a:avLst/>
            </a:prstGeom>
            <a:noFill/>
          </p:spPr>
          <p:txBody>
            <a:bodyPr wrap="square" rtlCol="0">
              <a:spAutoFit/>
            </a:bodyPr>
            <a:lstStyle/>
            <a:p>
              <a:pPr algn="ctr"/>
              <a:r>
                <a:rPr kumimoji="1" lang="en-US" altLang="zh-CN" dirty="0">
                  <a:solidFill>
                    <a:schemeClr val="bg1"/>
                  </a:solidFill>
                </a:rPr>
                <a:t>Tree 3</a:t>
              </a:r>
              <a:endParaRPr kumimoji="1" lang="zh-CN" altLang="en-US" dirty="0">
                <a:solidFill>
                  <a:schemeClr val="bg1"/>
                </a:solidFill>
              </a:endParaRPr>
            </a:p>
          </p:txBody>
        </p:sp>
      </p:gr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8A1F3F3-455E-7647-8624-69181735653E}"/>
                  </a:ext>
                </a:extLst>
              </p:cNvPr>
              <p:cNvSpPr txBox="1"/>
              <p:nvPr/>
            </p:nvSpPr>
            <p:spPr>
              <a:xfrm>
                <a:off x="4278139" y="2356306"/>
                <a:ext cx="688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latin typeface="Cambria Math" panose="02040503050406030204" pitchFamily="18" charset="0"/>
                        </a:rPr>
                        <m:t>+</m:t>
                      </m:r>
                    </m:oMath>
                  </m:oMathPara>
                </a14:m>
                <a:endParaRPr kumimoji="1" lang="zh-CN" altLang="en-US" sz="1800" dirty="0"/>
              </a:p>
            </p:txBody>
          </p:sp>
        </mc:Choice>
        <mc:Fallback xmlns="">
          <p:sp>
            <p:nvSpPr>
              <p:cNvPr id="22" name="文本框 21">
                <a:extLst>
                  <a:ext uri="{FF2B5EF4-FFF2-40B4-BE49-F238E27FC236}">
                    <a16:creationId xmlns:a16="http://schemas.microsoft.com/office/drawing/2014/main" id="{68A1F3F3-455E-7647-8624-69181735653E}"/>
                  </a:ext>
                </a:extLst>
              </p:cNvPr>
              <p:cNvSpPr txBox="1">
                <a:spLocks noRot="1" noChangeAspect="1" noMove="1" noResize="1" noEditPoints="1" noAdjustHandles="1" noChangeArrowheads="1" noChangeShapeType="1" noTextEdit="1"/>
              </p:cNvSpPr>
              <p:nvPr/>
            </p:nvSpPr>
            <p:spPr>
              <a:xfrm>
                <a:off x="4278139" y="2356306"/>
                <a:ext cx="688157"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F9DEB36-EA57-DF4D-9DAE-F9EF68A62C7F}"/>
                  </a:ext>
                </a:extLst>
              </p:cNvPr>
              <p:cNvSpPr txBox="1"/>
              <p:nvPr/>
            </p:nvSpPr>
            <p:spPr>
              <a:xfrm>
                <a:off x="6475862" y="2387083"/>
                <a:ext cx="688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latin typeface="Cambria Math" panose="02040503050406030204" pitchFamily="18" charset="0"/>
                        </a:rPr>
                        <m:t>+</m:t>
                      </m:r>
                    </m:oMath>
                  </m:oMathPara>
                </a14:m>
                <a:endParaRPr kumimoji="1" lang="zh-CN" altLang="en-US" sz="1800" dirty="0"/>
              </a:p>
            </p:txBody>
          </p:sp>
        </mc:Choice>
        <mc:Fallback xmlns="">
          <p:sp>
            <p:nvSpPr>
              <p:cNvPr id="23" name="文本框 22">
                <a:extLst>
                  <a:ext uri="{FF2B5EF4-FFF2-40B4-BE49-F238E27FC236}">
                    <a16:creationId xmlns:a16="http://schemas.microsoft.com/office/drawing/2014/main" id="{0F9DEB36-EA57-DF4D-9DAE-F9EF68A62C7F}"/>
                  </a:ext>
                </a:extLst>
              </p:cNvPr>
              <p:cNvSpPr txBox="1">
                <a:spLocks noRot="1" noChangeAspect="1" noMove="1" noResize="1" noEditPoints="1" noAdjustHandles="1" noChangeArrowheads="1" noChangeShapeType="1" noTextEdit="1"/>
              </p:cNvSpPr>
              <p:nvPr/>
            </p:nvSpPr>
            <p:spPr>
              <a:xfrm>
                <a:off x="6475862" y="2387083"/>
                <a:ext cx="688157" cy="36933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305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256283" y="494592"/>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i="0" dirty="0">
                <a:solidFill>
                  <a:schemeClr val="accent6">
                    <a:lumMod val="50000"/>
                    <a:lumOff val="50000"/>
                  </a:schemeClr>
                </a:solidFill>
                <a:effectLst/>
                <a:latin typeface="Fira Sans Extra Condensed Medium" panose="020B0604020202020204" charset="0"/>
              </a:rPr>
              <a:t>Data Preparation &amp; Problem Formulation </a:t>
            </a:r>
            <a:br>
              <a:rPr lang="en-US" sz="3200" i="0" dirty="0">
                <a:solidFill>
                  <a:schemeClr val="accent6">
                    <a:lumMod val="50000"/>
                    <a:lumOff val="50000"/>
                  </a:schemeClr>
                </a:solidFill>
                <a:effectLst/>
                <a:latin typeface="Fira Sans Extra Condensed Medium" panose="020B0604020202020204" charset="0"/>
              </a:rPr>
            </a:br>
            <a:endParaRPr lang="en-SG" sz="3200" dirty="0">
              <a:solidFill>
                <a:schemeClr val="accent6">
                  <a:lumMod val="50000"/>
                  <a:lumOff val="50000"/>
                </a:schemeClr>
              </a:solidFill>
              <a:latin typeface="Fira Sans Extra Condensed Medium" panose="020B0604020202020204" charset="0"/>
            </a:endParaRPr>
          </a:p>
        </p:txBody>
      </p:sp>
      <p:grpSp>
        <p:nvGrpSpPr>
          <p:cNvPr id="35" name="Google Shape;444;p24">
            <a:extLst>
              <a:ext uri="{FF2B5EF4-FFF2-40B4-BE49-F238E27FC236}">
                <a16:creationId xmlns:a16="http://schemas.microsoft.com/office/drawing/2014/main" id="{1F388901-F5DB-4D9B-83CB-5492A5031C7F}"/>
              </a:ext>
            </a:extLst>
          </p:cNvPr>
          <p:cNvGrpSpPr/>
          <p:nvPr/>
        </p:nvGrpSpPr>
        <p:grpSpPr>
          <a:xfrm>
            <a:off x="851762" y="941925"/>
            <a:ext cx="1244039" cy="1244039"/>
            <a:chOff x="851762" y="1342427"/>
            <a:chExt cx="1244039" cy="1244039"/>
          </a:xfrm>
        </p:grpSpPr>
        <p:sp>
          <p:nvSpPr>
            <p:cNvPr id="36" name="Google Shape;445;p24">
              <a:extLst>
                <a:ext uri="{FF2B5EF4-FFF2-40B4-BE49-F238E27FC236}">
                  <a16:creationId xmlns:a16="http://schemas.microsoft.com/office/drawing/2014/main" id="{155CB95D-E636-44E7-A546-80224AEBAD17}"/>
                </a:ext>
              </a:extLst>
            </p:cNvPr>
            <p:cNvSpPr/>
            <p:nvPr/>
          </p:nvSpPr>
          <p:spPr>
            <a:xfrm>
              <a:off x="851762" y="1342427"/>
              <a:ext cx="1244039" cy="1244039"/>
            </a:xfrm>
            <a:prstGeom prst="donut">
              <a:avLst>
                <a:gd name="adj" fmla="val 15028"/>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46;p24">
              <a:extLst>
                <a:ext uri="{FF2B5EF4-FFF2-40B4-BE49-F238E27FC236}">
                  <a16:creationId xmlns:a16="http://schemas.microsoft.com/office/drawing/2014/main" id="{9AD7D7BA-E794-43B3-BCC2-860BA37C7E23}"/>
                </a:ext>
              </a:extLst>
            </p:cNvPr>
            <p:cNvSpPr/>
            <p:nvPr/>
          </p:nvSpPr>
          <p:spPr>
            <a:xfrm>
              <a:off x="895152" y="1385620"/>
              <a:ext cx="1157203" cy="1157571"/>
            </a:xfrm>
            <a:prstGeom prst="blockArc">
              <a:avLst>
                <a:gd name="adj1" fmla="val 10812714"/>
                <a:gd name="adj2" fmla="val 21599774"/>
                <a:gd name="adj3" fmla="val 84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455;p24">
            <a:extLst>
              <a:ext uri="{FF2B5EF4-FFF2-40B4-BE49-F238E27FC236}">
                <a16:creationId xmlns:a16="http://schemas.microsoft.com/office/drawing/2014/main" id="{3CD515BF-277F-43FD-8B17-D4366B9CC519}"/>
              </a:ext>
            </a:extLst>
          </p:cNvPr>
          <p:cNvGrpSpPr/>
          <p:nvPr/>
        </p:nvGrpSpPr>
        <p:grpSpPr>
          <a:xfrm>
            <a:off x="851767" y="2957537"/>
            <a:ext cx="1244039" cy="1244039"/>
            <a:chOff x="4935067" y="1342427"/>
            <a:chExt cx="1244039" cy="1244039"/>
          </a:xfrm>
        </p:grpSpPr>
        <p:sp>
          <p:nvSpPr>
            <p:cNvPr id="40" name="Google Shape;456;p24">
              <a:extLst>
                <a:ext uri="{FF2B5EF4-FFF2-40B4-BE49-F238E27FC236}">
                  <a16:creationId xmlns:a16="http://schemas.microsoft.com/office/drawing/2014/main" id="{EE2B1BCC-E6F3-4DE6-84BA-164AA47625C5}"/>
                </a:ext>
              </a:extLst>
            </p:cNvPr>
            <p:cNvSpPr/>
            <p:nvPr/>
          </p:nvSpPr>
          <p:spPr>
            <a:xfrm>
              <a:off x="4935067" y="1342427"/>
              <a:ext cx="1244039" cy="1244039"/>
            </a:xfrm>
            <a:prstGeom prst="donut">
              <a:avLst>
                <a:gd name="adj" fmla="val 1502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57;p24">
              <a:extLst>
                <a:ext uri="{FF2B5EF4-FFF2-40B4-BE49-F238E27FC236}">
                  <a16:creationId xmlns:a16="http://schemas.microsoft.com/office/drawing/2014/main" id="{4098FAE8-55AB-484C-98BF-E516A5DA555F}"/>
                </a:ext>
              </a:extLst>
            </p:cNvPr>
            <p:cNvSpPr/>
            <p:nvPr/>
          </p:nvSpPr>
          <p:spPr>
            <a:xfrm>
              <a:off x="4978457" y="1385620"/>
              <a:ext cx="1157203" cy="1157571"/>
            </a:xfrm>
            <a:prstGeom prst="blockArc">
              <a:avLst>
                <a:gd name="adj1" fmla="val 7014339"/>
                <a:gd name="adj2" fmla="val 21599774"/>
                <a:gd name="adj3" fmla="val 849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478;p24">
            <a:extLst>
              <a:ext uri="{FF2B5EF4-FFF2-40B4-BE49-F238E27FC236}">
                <a16:creationId xmlns:a16="http://schemas.microsoft.com/office/drawing/2014/main" id="{922D23CF-6FB3-41B6-8B93-D0AAEDF54C4B}"/>
              </a:ext>
            </a:extLst>
          </p:cNvPr>
          <p:cNvSpPr/>
          <p:nvPr/>
        </p:nvSpPr>
        <p:spPr>
          <a:xfrm>
            <a:off x="2324399" y="985118"/>
            <a:ext cx="3442611" cy="357813"/>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rgbClr val="FFFFFF"/>
                </a:solidFill>
                <a:latin typeface="Fira Sans Extra Condensed Medium"/>
                <a:ea typeface="Fira Sans Extra Condensed Medium"/>
                <a:cs typeface="Fira Sans Extra Condensed Medium"/>
                <a:sym typeface="Fira Sans Extra Condensed Medium"/>
              </a:rPr>
              <a:t>Sample Collection</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53" name="Google Shape;482;p24">
            <a:extLst>
              <a:ext uri="{FF2B5EF4-FFF2-40B4-BE49-F238E27FC236}">
                <a16:creationId xmlns:a16="http://schemas.microsoft.com/office/drawing/2014/main" id="{9E61DF94-1767-4A8E-B95B-15A04024F6D5}"/>
              </a:ext>
            </a:extLst>
          </p:cNvPr>
          <p:cNvGrpSpPr/>
          <p:nvPr/>
        </p:nvGrpSpPr>
        <p:grpSpPr>
          <a:xfrm>
            <a:off x="2324399" y="3000730"/>
            <a:ext cx="4734382" cy="1223717"/>
            <a:chOff x="2273149" y="3406012"/>
            <a:chExt cx="4734382" cy="1223717"/>
          </a:xfrm>
        </p:grpSpPr>
        <p:sp>
          <p:nvSpPr>
            <p:cNvPr id="54" name="Google Shape;483;p24">
              <a:extLst>
                <a:ext uri="{FF2B5EF4-FFF2-40B4-BE49-F238E27FC236}">
                  <a16:creationId xmlns:a16="http://schemas.microsoft.com/office/drawing/2014/main" id="{595CFA8C-FF6D-4A5F-B0E9-5FC9739C14AF}"/>
                </a:ext>
              </a:extLst>
            </p:cNvPr>
            <p:cNvSpPr txBox="1"/>
            <p:nvPr/>
          </p:nvSpPr>
          <p:spPr>
            <a:xfrm>
              <a:off x="2273149" y="3932529"/>
              <a:ext cx="4734382"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rgbClr val="434343"/>
                  </a:solidFill>
                  <a:latin typeface="Roboto"/>
                  <a:ea typeface="Roboto"/>
                  <a:cs typeface="Roboto"/>
                  <a:sym typeface="Roboto"/>
                </a:rPr>
                <a:t>Categorical Prediction:</a:t>
              </a:r>
            </a:p>
            <a:p>
              <a:pPr marL="0" lvl="0" indent="0" algn="l" rtl="0">
                <a:spcBef>
                  <a:spcPts val="0"/>
                </a:spcBef>
                <a:spcAft>
                  <a:spcPts val="0"/>
                </a:spcAft>
                <a:buNone/>
              </a:pPr>
              <a:r>
                <a:rPr lang="en-SG" sz="1600" dirty="0">
                  <a:solidFill>
                    <a:srgbClr val="434343"/>
                  </a:solidFill>
                  <a:latin typeface="Roboto"/>
                  <a:ea typeface="Roboto"/>
                  <a:cs typeface="Roboto"/>
                  <a:sym typeface="Roboto"/>
                </a:rPr>
                <a:t>Binary classification problem – Predict Job Seekers &amp; Non Job-Seekers</a:t>
              </a:r>
              <a:endParaRPr sz="1600" dirty="0">
                <a:solidFill>
                  <a:srgbClr val="434343"/>
                </a:solidFill>
                <a:latin typeface="Roboto"/>
                <a:ea typeface="Roboto"/>
                <a:cs typeface="Roboto"/>
                <a:sym typeface="Roboto"/>
              </a:endParaRPr>
            </a:p>
          </p:txBody>
        </p:sp>
        <p:sp>
          <p:nvSpPr>
            <p:cNvPr id="55" name="Google Shape;484;p24">
              <a:extLst>
                <a:ext uri="{FF2B5EF4-FFF2-40B4-BE49-F238E27FC236}">
                  <a16:creationId xmlns:a16="http://schemas.microsoft.com/office/drawing/2014/main" id="{8294CE1A-2975-4EF1-93C2-F39CF16B68D1}"/>
                </a:ext>
              </a:extLst>
            </p:cNvPr>
            <p:cNvSpPr/>
            <p:nvPr/>
          </p:nvSpPr>
          <p:spPr>
            <a:xfrm>
              <a:off x="2273150" y="3406012"/>
              <a:ext cx="3442610" cy="357813"/>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rgbClr val="FFFFFF"/>
                  </a:solidFill>
                  <a:latin typeface="Fira Sans Extra Condensed Medium"/>
                  <a:ea typeface="Fira Sans Extra Condensed Medium"/>
                  <a:cs typeface="Fira Sans Extra Condensed Medium"/>
                  <a:sym typeface="Fira Sans Extra Condensed Medium"/>
                </a:rPr>
                <a:t>Data Science Problem</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2" name="TextBox 1">
            <a:extLst>
              <a:ext uri="{FF2B5EF4-FFF2-40B4-BE49-F238E27FC236}">
                <a16:creationId xmlns:a16="http://schemas.microsoft.com/office/drawing/2014/main" id="{5D22A380-89A8-414A-B6A6-21CE6BB8C0B0}"/>
              </a:ext>
            </a:extLst>
          </p:cNvPr>
          <p:cNvSpPr txBox="1"/>
          <p:nvPr/>
        </p:nvSpPr>
        <p:spPr>
          <a:xfrm>
            <a:off x="2278742" y="1342931"/>
            <a:ext cx="5021944" cy="830997"/>
          </a:xfrm>
          <a:prstGeom prst="rect">
            <a:avLst/>
          </a:prstGeom>
          <a:noFill/>
        </p:spPr>
        <p:txBody>
          <a:bodyPr wrap="square" rtlCol="0">
            <a:spAutoFit/>
          </a:bodyPr>
          <a:lstStyle/>
          <a:p>
            <a:r>
              <a:rPr lang="en-SG" sz="1600" dirty="0">
                <a:latin typeface="Roboto" panose="02000000000000000000" pitchFamily="2" charset="0"/>
                <a:ea typeface="Roboto" panose="02000000000000000000" pitchFamily="2" charset="0"/>
              </a:rPr>
              <a:t>Retrieved from Kaggle:</a:t>
            </a:r>
          </a:p>
          <a:p>
            <a:r>
              <a:rPr lang="en-SG" sz="1600" dirty="0">
                <a:latin typeface="Roboto" panose="02000000000000000000" pitchFamily="2" charset="0"/>
                <a:ea typeface="Roboto" panose="02000000000000000000" pitchFamily="2" charset="0"/>
                <a:hlinkClick r:id="rId5"/>
              </a:rPr>
              <a:t>https://www.kaggle.com/datasets/arashnic/hr-analytics-job-change-of-data-scientists</a:t>
            </a:r>
            <a:endParaRPr lang="en-SG" sz="1600" dirty="0">
              <a:latin typeface="Roboto" panose="02000000000000000000" pitchFamily="2" charset="0"/>
              <a:ea typeface="Roboto" panose="02000000000000000000" pitchFamily="2" charset="0"/>
            </a:endParaRPr>
          </a:p>
        </p:txBody>
      </p:sp>
      <p:grpSp>
        <p:nvGrpSpPr>
          <p:cNvPr id="61" name="Google Shape;412;p22">
            <a:extLst>
              <a:ext uri="{FF2B5EF4-FFF2-40B4-BE49-F238E27FC236}">
                <a16:creationId xmlns:a16="http://schemas.microsoft.com/office/drawing/2014/main" id="{B76D09E3-6AE1-4A01-A901-944099A3759D}"/>
              </a:ext>
            </a:extLst>
          </p:cNvPr>
          <p:cNvGrpSpPr/>
          <p:nvPr/>
        </p:nvGrpSpPr>
        <p:grpSpPr>
          <a:xfrm>
            <a:off x="1202348" y="1291465"/>
            <a:ext cx="519855" cy="521546"/>
            <a:chOff x="1348477" y="2855703"/>
            <a:chExt cx="435868" cy="431264"/>
          </a:xfrm>
        </p:grpSpPr>
        <p:sp>
          <p:nvSpPr>
            <p:cNvPr id="62" name="Google Shape;413;p22">
              <a:extLst>
                <a:ext uri="{FF2B5EF4-FFF2-40B4-BE49-F238E27FC236}">
                  <a16:creationId xmlns:a16="http://schemas.microsoft.com/office/drawing/2014/main" id="{DC6D8804-42FD-4B0B-8FAE-C74B360275D2}"/>
                </a:ext>
              </a:extLst>
            </p:cNvPr>
            <p:cNvSpPr/>
            <p:nvPr/>
          </p:nvSpPr>
          <p:spPr>
            <a:xfrm>
              <a:off x="1639037" y="3150838"/>
              <a:ext cx="65039" cy="55714"/>
            </a:xfrm>
            <a:custGeom>
              <a:avLst/>
              <a:gdLst/>
              <a:ahLst/>
              <a:cxnLst/>
              <a:rect l="l" t="t" r="r" b="b"/>
              <a:pathLst>
                <a:path w="2246" h="1924" extrusionOk="0">
                  <a:moveTo>
                    <a:pt x="1268" y="1"/>
                  </a:moveTo>
                  <a:cubicBezTo>
                    <a:pt x="423" y="1"/>
                    <a:pt x="1" y="1030"/>
                    <a:pt x="608" y="1638"/>
                  </a:cubicBezTo>
                  <a:cubicBezTo>
                    <a:pt x="805" y="1835"/>
                    <a:pt x="1047" y="1924"/>
                    <a:pt x="1283" y="1924"/>
                  </a:cubicBezTo>
                  <a:cubicBezTo>
                    <a:pt x="1775" y="1924"/>
                    <a:pt x="2245" y="1540"/>
                    <a:pt x="2245" y="951"/>
                  </a:cubicBezTo>
                  <a:cubicBezTo>
                    <a:pt x="2245" y="423"/>
                    <a:pt x="1796" y="1"/>
                    <a:pt x="1268" y="1"/>
                  </a:cubicBezTo>
                  <a:close/>
                </a:path>
              </a:pathLst>
            </a:custGeom>
            <a:solidFill>
              <a:schemeClr val="lt1"/>
            </a:solidFill>
            <a:ln>
              <a:solidFill>
                <a:srgbClr val="00206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414;p22">
              <a:extLst>
                <a:ext uri="{FF2B5EF4-FFF2-40B4-BE49-F238E27FC236}">
                  <a16:creationId xmlns:a16="http://schemas.microsoft.com/office/drawing/2014/main" id="{3AC1BB93-07E9-4960-B4E7-1B5994F968B0}"/>
                </a:ext>
              </a:extLst>
            </p:cNvPr>
            <p:cNvSpPr/>
            <p:nvPr/>
          </p:nvSpPr>
          <p:spPr>
            <a:xfrm>
              <a:off x="1503718" y="3150838"/>
              <a:ext cx="65010" cy="55714"/>
            </a:xfrm>
            <a:custGeom>
              <a:avLst/>
              <a:gdLst/>
              <a:ahLst/>
              <a:cxnLst/>
              <a:rect l="l" t="t" r="r" b="b"/>
              <a:pathLst>
                <a:path w="2245" h="1924" extrusionOk="0">
                  <a:moveTo>
                    <a:pt x="1294" y="1"/>
                  </a:moveTo>
                  <a:cubicBezTo>
                    <a:pt x="449" y="1"/>
                    <a:pt x="0" y="1030"/>
                    <a:pt x="607" y="1638"/>
                  </a:cubicBezTo>
                  <a:cubicBezTo>
                    <a:pt x="805" y="1835"/>
                    <a:pt x="1046" y="1924"/>
                    <a:pt x="1283" y="1924"/>
                  </a:cubicBezTo>
                  <a:cubicBezTo>
                    <a:pt x="1775" y="1924"/>
                    <a:pt x="2245" y="1540"/>
                    <a:pt x="2245" y="951"/>
                  </a:cubicBezTo>
                  <a:cubicBezTo>
                    <a:pt x="2245" y="423"/>
                    <a:pt x="1822" y="1"/>
                    <a:pt x="1294" y="1"/>
                  </a:cubicBezTo>
                  <a:close/>
                </a:path>
              </a:pathLst>
            </a:custGeom>
            <a:solidFill>
              <a:schemeClr val="lt1"/>
            </a:solidFill>
            <a:ln>
              <a:solidFill>
                <a:srgbClr val="00206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415;p22">
              <a:extLst>
                <a:ext uri="{FF2B5EF4-FFF2-40B4-BE49-F238E27FC236}">
                  <a16:creationId xmlns:a16="http://schemas.microsoft.com/office/drawing/2014/main" id="{19548340-42C9-4D22-93AF-97EE31CDC765}"/>
                </a:ext>
              </a:extLst>
            </p:cNvPr>
            <p:cNvSpPr/>
            <p:nvPr/>
          </p:nvSpPr>
          <p:spPr>
            <a:xfrm>
              <a:off x="1348477" y="2855703"/>
              <a:ext cx="435868" cy="431264"/>
            </a:xfrm>
            <a:custGeom>
              <a:avLst/>
              <a:gdLst/>
              <a:ahLst/>
              <a:cxnLst/>
              <a:rect l="l" t="t" r="r" b="b"/>
              <a:pathLst>
                <a:path w="15052" h="14893" extrusionOk="0">
                  <a:moveTo>
                    <a:pt x="6655" y="9321"/>
                  </a:moveTo>
                  <a:cubicBezTo>
                    <a:pt x="8292" y="9321"/>
                    <a:pt x="9111" y="11275"/>
                    <a:pt x="7949" y="12437"/>
                  </a:cubicBezTo>
                  <a:cubicBezTo>
                    <a:pt x="7572" y="12814"/>
                    <a:pt x="7112" y="12982"/>
                    <a:pt x="6663" y="12982"/>
                  </a:cubicBezTo>
                  <a:cubicBezTo>
                    <a:pt x="5726" y="12982"/>
                    <a:pt x="4833" y="12250"/>
                    <a:pt x="4833" y="11143"/>
                  </a:cubicBezTo>
                  <a:cubicBezTo>
                    <a:pt x="4833" y="10140"/>
                    <a:pt x="5652" y="9321"/>
                    <a:pt x="6655" y="9321"/>
                  </a:cubicBezTo>
                  <a:close/>
                  <a:moveTo>
                    <a:pt x="11302" y="9321"/>
                  </a:moveTo>
                  <a:cubicBezTo>
                    <a:pt x="12939" y="9321"/>
                    <a:pt x="13758" y="11275"/>
                    <a:pt x="12623" y="12437"/>
                  </a:cubicBezTo>
                  <a:cubicBezTo>
                    <a:pt x="12246" y="12814"/>
                    <a:pt x="11783" y="12982"/>
                    <a:pt x="11330" y="12982"/>
                  </a:cubicBezTo>
                  <a:cubicBezTo>
                    <a:pt x="10385" y="12982"/>
                    <a:pt x="9480" y="12250"/>
                    <a:pt x="9480" y="11143"/>
                  </a:cubicBezTo>
                  <a:cubicBezTo>
                    <a:pt x="9480" y="10140"/>
                    <a:pt x="10299" y="9321"/>
                    <a:pt x="11302" y="9321"/>
                  </a:cubicBezTo>
                  <a:close/>
                  <a:moveTo>
                    <a:pt x="2008" y="0"/>
                  </a:moveTo>
                  <a:cubicBezTo>
                    <a:pt x="1797" y="0"/>
                    <a:pt x="1585" y="132"/>
                    <a:pt x="1559" y="396"/>
                  </a:cubicBezTo>
                  <a:lnTo>
                    <a:pt x="1559" y="924"/>
                  </a:lnTo>
                  <a:lnTo>
                    <a:pt x="582" y="924"/>
                  </a:lnTo>
                  <a:cubicBezTo>
                    <a:pt x="54" y="977"/>
                    <a:pt x="54" y="1743"/>
                    <a:pt x="582" y="1796"/>
                  </a:cubicBezTo>
                  <a:lnTo>
                    <a:pt x="1559" y="1796"/>
                  </a:lnTo>
                  <a:lnTo>
                    <a:pt x="1559" y="2799"/>
                  </a:lnTo>
                  <a:lnTo>
                    <a:pt x="582" y="2799"/>
                  </a:lnTo>
                  <a:cubicBezTo>
                    <a:pt x="1" y="2799"/>
                    <a:pt x="1" y="3671"/>
                    <a:pt x="582" y="3671"/>
                  </a:cubicBezTo>
                  <a:lnTo>
                    <a:pt x="1559" y="3671"/>
                  </a:lnTo>
                  <a:lnTo>
                    <a:pt x="1559" y="4146"/>
                  </a:lnTo>
                  <a:cubicBezTo>
                    <a:pt x="1585" y="4423"/>
                    <a:pt x="1797" y="4562"/>
                    <a:pt x="2008" y="4562"/>
                  </a:cubicBezTo>
                  <a:cubicBezTo>
                    <a:pt x="2219" y="4562"/>
                    <a:pt x="2430" y="4423"/>
                    <a:pt x="2457" y="4146"/>
                  </a:cubicBezTo>
                  <a:lnTo>
                    <a:pt x="2457" y="4119"/>
                  </a:lnTo>
                  <a:lnTo>
                    <a:pt x="4833" y="4119"/>
                  </a:lnTo>
                  <a:cubicBezTo>
                    <a:pt x="5308" y="4119"/>
                    <a:pt x="5704" y="3723"/>
                    <a:pt x="5704" y="3248"/>
                  </a:cubicBezTo>
                  <a:lnTo>
                    <a:pt x="5704" y="2746"/>
                  </a:lnTo>
                  <a:lnTo>
                    <a:pt x="12834" y="2746"/>
                  </a:lnTo>
                  <a:cubicBezTo>
                    <a:pt x="13547" y="2746"/>
                    <a:pt x="14154" y="3327"/>
                    <a:pt x="14154" y="4067"/>
                  </a:cubicBezTo>
                  <a:lnTo>
                    <a:pt x="14154" y="4278"/>
                  </a:lnTo>
                  <a:cubicBezTo>
                    <a:pt x="14154" y="5017"/>
                    <a:pt x="13547" y="5598"/>
                    <a:pt x="12834" y="5598"/>
                  </a:cubicBezTo>
                  <a:lnTo>
                    <a:pt x="2351" y="5598"/>
                  </a:lnTo>
                  <a:cubicBezTo>
                    <a:pt x="1136" y="5598"/>
                    <a:pt x="159" y="6575"/>
                    <a:pt x="133" y="7763"/>
                  </a:cubicBezTo>
                  <a:lnTo>
                    <a:pt x="133" y="9400"/>
                  </a:lnTo>
                  <a:cubicBezTo>
                    <a:pt x="159" y="10615"/>
                    <a:pt x="1136" y="11592"/>
                    <a:pt x="2351" y="11592"/>
                  </a:cubicBezTo>
                  <a:lnTo>
                    <a:pt x="2958" y="11592"/>
                  </a:lnTo>
                  <a:lnTo>
                    <a:pt x="2958" y="13572"/>
                  </a:lnTo>
                  <a:cubicBezTo>
                    <a:pt x="2958" y="14285"/>
                    <a:pt x="3539" y="14893"/>
                    <a:pt x="4279" y="14893"/>
                  </a:cubicBezTo>
                  <a:lnTo>
                    <a:pt x="13732" y="14893"/>
                  </a:lnTo>
                  <a:cubicBezTo>
                    <a:pt x="14444" y="14893"/>
                    <a:pt x="15052" y="14285"/>
                    <a:pt x="15052" y="13572"/>
                  </a:cubicBezTo>
                  <a:lnTo>
                    <a:pt x="15052" y="8767"/>
                  </a:lnTo>
                  <a:cubicBezTo>
                    <a:pt x="15052" y="8027"/>
                    <a:pt x="14444" y="7447"/>
                    <a:pt x="13732" y="7447"/>
                  </a:cubicBezTo>
                  <a:lnTo>
                    <a:pt x="3830" y="7447"/>
                  </a:lnTo>
                  <a:cubicBezTo>
                    <a:pt x="3354" y="7447"/>
                    <a:pt x="2958" y="7843"/>
                    <a:pt x="2958" y="8318"/>
                  </a:cubicBezTo>
                  <a:lnTo>
                    <a:pt x="2958" y="10721"/>
                  </a:lnTo>
                  <a:lnTo>
                    <a:pt x="2351" y="10721"/>
                  </a:lnTo>
                  <a:cubicBezTo>
                    <a:pt x="1612" y="10721"/>
                    <a:pt x="1004" y="10140"/>
                    <a:pt x="1004" y="9400"/>
                  </a:cubicBezTo>
                  <a:lnTo>
                    <a:pt x="1004" y="7763"/>
                  </a:lnTo>
                  <a:cubicBezTo>
                    <a:pt x="1031" y="7050"/>
                    <a:pt x="1612" y="6443"/>
                    <a:pt x="2351" y="6443"/>
                  </a:cubicBezTo>
                  <a:lnTo>
                    <a:pt x="2351" y="6470"/>
                  </a:lnTo>
                  <a:lnTo>
                    <a:pt x="12834" y="6470"/>
                  </a:lnTo>
                  <a:cubicBezTo>
                    <a:pt x="14048" y="6470"/>
                    <a:pt x="15025" y="5493"/>
                    <a:pt x="15052" y="4278"/>
                  </a:cubicBezTo>
                  <a:lnTo>
                    <a:pt x="15052" y="4040"/>
                  </a:lnTo>
                  <a:cubicBezTo>
                    <a:pt x="15025" y="2826"/>
                    <a:pt x="14048" y="1849"/>
                    <a:pt x="12834" y="1849"/>
                  </a:cubicBezTo>
                  <a:lnTo>
                    <a:pt x="5704" y="1849"/>
                  </a:lnTo>
                  <a:lnTo>
                    <a:pt x="5704" y="1347"/>
                  </a:lnTo>
                  <a:cubicBezTo>
                    <a:pt x="5704" y="845"/>
                    <a:pt x="5308" y="449"/>
                    <a:pt x="4833" y="449"/>
                  </a:cubicBezTo>
                  <a:lnTo>
                    <a:pt x="2457" y="449"/>
                  </a:lnTo>
                  <a:lnTo>
                    <a:pt x="2457" y="396"/>
                  </a:lnTo>
                  <a:cubicBezTo>
                    <a:pt x="2430" y="132"/>
                    <a:pt x="2219" y="0"/>
                    <a:pt x="2008" y="0"/>
                  </a:cubicBezTo>
                  <a:close/>
                </a:path>
              </a:pathLst>
            </a:custGeom>
            <a:solidFill>
              <a:schemeClr val="lt1"/>
            </a:solidFill>
            <a:ln>
              <a:solidFill>
                <a:srgbClr val="00206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5" name="Google Shape;404;p22">
            <a:extLst>
              <a:ext uri="{FF2B5EF4-FFF2-40B4-BE49-F238E27FC236}">
                <a16:creationId xmlns:a16="http://schemas.microsoft.com/office/drawing/2014/main" id="{E3BB43B7-639A-4762-AF90-8F8236660A01}"/>
              </a:ext>
            </a:extLst>
          </p:cNvPr>
          <p:cNvGrpSpPr/>
          <p:nvPr/>
        </p:nvGrpSpPr>
        <p:grpSpPr>
          <a:xfrm>
            <a:off x="1149615" y="3274139"/>
            <a:ext cx="648276" cy="601708"/>
            <a:chOff x="1348477" y="4228204"/>
            <a:chExt cx="440762" cy="431843"/>
          </a:xfrm>
        </p:grpSpPr>
        <p:sp>
          <p:nvSpPr>
            <p:cNvPr id="66" name="Google Shape;405;p22">
              <a:extLst>
                <a:ext uri="{FF2B5EF4-FFF2-40B4-BE49-F238E27FC236}">
                  <a16:creationId xmlns:a16="http://schemas.microsoft.com/office/drawing/2014/main" id="{008E43C0-2519-480A-AB30-1777C17FB36B}"/>
                </a:ext>
              </a:extLst>
            </p:cNvPr>
            <p:cNvSpPr/>
            <p:nvPr/>
          </p:nvSpPr>
          <p:spPr>
            <a:xfrm>
              <a:off x="1348477" y="4228204"/>
              <a:ext cx="440762" cy="431843"/>
            </a:xfrm>
            <a:custGeom>
              <a:avLst/>
              <a:gdLst/>
              <a:ahLst/>
              <a:cxnLst/>
              <a:rect l="l" t="t" r="r" b="b"/>
              <a:pathLst>
                <a:path w="15221" h="14913" extrusionOk="0">
                  <a:moveTo>
                    <a:pt x="9114" y="4720"/>
                  </a:moveTo>
                  <a:cubicBezTo>
                    <a:pt x="9200" y="4720"/>
                    <a:pt x="9283" y="4767"/>
                    <a:pt x="9348" y="4832"/>
                  </a:cubicBezTo>
                  <a:lnTo>
                    <a:pt x="10220" y="5730"/>
                  </a:lnTo>
                  <a:cubicBezTo>
                    <a:pt x="10299" y="5809"/>
                    <a:pt x="10352" y="5915"/>
                    <a:pt x="10352" y="6021"/>
                  </a:cubicBezTo>
                  <a:lnTo>
                    <a:pt x="10378" y="8925"/>
                  </a:lnTo>
                  <a:cubicBezTo>
                    <a:pt x="10352" y="9057"/>
                    <a:pt x="10325" y="9163"/>
                    <a:pt x="10246" y="9242"/>
                  </a:cubicBezTo>
                  <a:lnTo>
                    <a:pt x="9375" y="10113"/>
                  </a:lnTo>
                  <a:cubicBezTo>
                    <a:pt x="9269" y="10193"/>
                    <a:pt x="9163" y="10245"/>
                    <a:pt x="9058" y="10245"/>
                  </a:cubicBezTo>
                  <a:lnTo>
                    <a:pt x="6127" y="10245"/>
                  </a:lnTo>
                  <a:cubicBezTo>
                    <a:pt x="6021" y="10245"/>
                    <a:pt x="5889" y="10193"/>
                    <a:pt x="5810" y="10113"/>
                  </a:cubicBezTo>
                  <a:lnTo>
                    <a:pt x="4939" y="9242"/>
                  </a:lnTo>
                  <a:cubicBezTo>
                    <a:pt x="4859" y="9163"/>
                    <a:pt x="4833" y="9057"/>
                    <a:pt x="4833" y="8925"/>
                  </a:cubicBezTo>
                  <a:lnTo>
                    <a:pt x="4833" y="6021"/>
                  </a:lnTo>
                  <a:cubicBezTo>
                    <a:pt x="4833" y="5915"/>
                    <a:pt x="4859" y="5809"/>
                    <a:pt x="4939" y="5730"/>
                  </a:cubicBezTo>
                  <a:lnTo>
                    <a:pt x="5810" y="4832"/>
                  </a:lnTo>
                  <a:cubicBezTo>
                    <a:pt x="5889" y="4753"/>
                    <a:pt x="6021" y="4727"/>
                    <a:pt x="6127" y="4727"/>
                  </a:cubicBezTo>
                  <a:lnTo>
                    <a:pt x="9058" y="4727"/>
                  </a:lnTo>
                  <a:cubicBezTo>
                    <a:pt x="9077" y="4722"/>
                    <a:pt x="9095" y="4720"/>
                    <a:pt x="9114" y="4720"/>
                  </a:cubicBezTo>
                  <a:close/>
                  <a:moveTo>
                    <a:pt x="4094" y="0"/>
                  </a:moveTo>
                  <a:cubicBezTo>
                    <a:pt x="3856" y="0"/>
                    <a:pt x="3618" y="159"/>
                    <a:pt x="3645" y="476"/>
                  </a:cubicBezTo>
                  <a:lnTo>
                    <a:pt x="3645" y="2403"/>
                  </a:lnTo>
                  <a:lnTo>
                    <a:pt x="3354" y="2403"/>
                  </a:lnTo>
                  <a:cubicBezTo>
                    <a:pt x="3339" y="2402"/>
                    <a:pt x="3324" y="2402"/>
                    <a:pt x="3310" y="2402"/>
                  </a:cubicBezTo>
                  <a:cubicBezTo>
                    <a:pt x="2854" y="2402"/>
                    <a:pt x="2483" y="2789"/>
                    <a:pt x="2483" y="3274"/>
                  </a:cubicBezTo>
                  <a:lnTo>
                    <a:pt x="2483" y="3565"/>
                  </a:lnTo>
                  <a:lnTo>
                    <a:pt x="582" y="3565"/>
                  </a:lnTo>
                  <a:cubicBezTo>
                    <a:pt x="1" y="3565"/>
                    <a:pt x="1" y="4436"/>
                    <a:pt x="582" y="4436"/>
                  </a:cubicBezTo>
                  <a:lnTo>
                    <a:pt x="2483" y="4436"/>
                  </a:lnTo>
                  <a:lnTo>
                    <a:pt x="2483" y="5889"/>
                  </a:lnTo>
                  <a:lnTo>
                    <a:pt x="582" y="5889"/>
                  </a:lnTo>
                  <a:cubicBezTo>
                    <a:pt x="27" y="5941"/>
                    <a:pt x="27" y="6707"/>
                    <a:pt x="582" y="6760"/>
                  </a:cubicBezTo>
                  <a:lnTo>
                    <a:pt x="2483" y="6760"/>
                  </a:lnTo>
                  <a:lnTo>
                    <a:pt x="2483" y="8212"/>
                  </a:lnTo>
                  <a:lnTo>
                    <a:pt x="582" y="8212"/>
                  </a:lnTo>
                  <a:cubicBezTo>
                    <a:pt x="1" y="8212"/>
                    <a:pt x="1" y="9084"/>
                    <a:pt x="582" y="9084"/>
                  </a:cubicBezTo>
                  <a:lnTo>
                    <a:pt x="2483" y="9084"/>
                  </a:lnTo>
                  <a:lnTo>
                    <a:pt x="2483" y="10536"/>
                  </a:lnTo>
                  <a:lnTo>
                    <a:pt x="582" y="10536"/>
                  </a:lnTo>
                  <a:cubicBezTo>
                    <a:pt x="27" y="10562"/>
                    <a:pt x="27" y="11354"/>
                    <a:pt x="582" y="11407"/>
                  </a:cubicBezTo>
                  <a:lnTo>
                    <a:pt x="2483" y="11407"/>
                  </a:lnTo>
                  <a:lnTo>
                    <a:pt x="2483" y="11698"/>
                  </a:lnTo>
                  <a:cubicBezTo>
                    <a:pt x="2483" y="12173"/>
                    <a:pt x="2879" y="12569"/>
                    <a:pt x="3354" y="12569"/>
                  </a:cubicBezTo>
                  <a:lnTo>
                    <a:pt x="3645" y="12569"/>
                  </a:lnTo>
                  <a:lnTo>
                    <a:pt x="3645" y="14497"/>
                  </a:lnTo>
                  <a:cubicBezTo>
                    <a:pt x="3671" y="14761"/>
                    <a:pt x="3882" y="14893"/>
                    <a:pt x="4094" y="14893"/>
                  </a:cubicBezTo>
                  <a:cubicBezTo>
                    <a:pt x="4305" y="14893"/>
                    <a:pt x="4516" y="14761"/>
                    <a:pt x="4543" y="14497"/>
                  </a:cubicBezTo>
                  <a:lnTo>
                    <a:pt x="4543" y="12569"/>
                  </a:lnTo>
                  <a:lnTo>
                    <a:pt x="5995" y="12569"/>
                  </a:lnTo>
                  <a:lnTo>
                    <a:pt x="5995" y="14497"/>
                  </a:lnTo>
                  <a:cubicBezTo>
                    <a:pt x="5995" y="14774"/>
                    <a:pt x="6213" y="14912"/>
                    <a:pt x="6431" y="14912"/>
                  </a:cubicBezTo>
                  <a:cubicBezTo>
                    <a:pt x="6648" y="14912"/>
                    <a:pt x="6866" y="14774"/>
                    <a:pt x="6866" y="14497"/>
                  </a:cubicBezTo>
                  <a:lnTo>
                    <a:pt x="6866" y="12569"/>
                  </a:lnTo>
                  <a:lnTo>
                    <a:pt x="8319" y="12569"/>
                  </a:lnTo>
                  <a:lnTo>
                    <a:pt x="8319" y="14497"/>
                  </a:lnTo>
                  <a:cubicBezTo>
                    <a:pt x="8345" y="14761"/>
                    <a:pt x="8550" y="14893"/>
                    <a:pt x="8754" y="14893"/>
                  </a:cubicBezTo>
                  <a:cubicBezTo>
                    <a:pt x="8959" y="14893"/>
                    <a:pt x="9163" y="14761"/>
                    <a:pt x="9190" y="14497"/>
                  </a:cubicBezTo>
                  <a:lnTo>
                    <a:pt x="9190" y="12569"/>
                  </a:lnTo>
                  <a:lnTo>
                    <a:pt x="10642" y="12569"/>
                  </a:lnTo>
                  <a:lnTo>
                    <a:pt x="10642" y="14497"/>
                  </a:lnTo>
                  <a:cubicBezTo>
                    <a:pt x="10642" y="14774"/>
                    <a:pt x="10860" y="14912"/>
                    <a:pt x="11078" y="14912"/>
                  </a:cubicBezTo>
                  <a:cubicBezTo>
                    <a:pt x="11296" y="14912"/>
                    <a:pt x="11514" y="14774"/>
                    <a:pt x="11514" y="14497"/>
                  </a:cubicBezTo>
                  <a:lnTo>
                    <a:pt x="11514" y="12569"/>
                  </a:lnTo>
                  <a:lnTo>
                    <a:pt x="11804" y="12569"/>
                  </a:lnTo>
                  <a:cubicBezTo>
                    <a:pt x="12279" y="12569"/>
                    <a:pt x="12675" y="12173"/>
                    <a:pt x="12675" y="11698"/>
                  </a:cubicBezTo>
                  <a:lnTo>
                    <a:pt x="12675" y="11407"/>
                  </a:lnTo>
                  <a:lnTo>
                    <a:pt x="14603" y="11407"/>
                  </a:lnTo>
                  <a:cubicBezTo>
                    <a:pt x="14620" y="11409"/>
                    <a:pt x="14636" y="11409"/>
                    <a:pt x="14652" y="11409"/>
                  </a:cubicBezTo>
                  <a:cubicBezTo>
                    <a:pt x="15220" y="11409"/>
                    <a:pt x="15220" y="10534"/>
                    <a:pt x="14652" y="10534"/>
                  </a:cubicBezTo>
                  <a:cubicBezTo>
                    <a:pt x="14636" y="10534"/>
                    <a:pt x="14620" y="10534"/>
                    <a:pt x="14603" y="10536"/>
                  </a:cubicBezTo>
                  <a:lnTo>
                    <a:pt x="12675" y="10536"/>
                  </a:lnTo>
                  <a:lnTo>
                    <a:pt x="12675" y="9084"/>
                  </a:lnTo>
                  <a:lnTo>
                    <a:pt x="14603" y="9084"/>
                  </a:lnTo>
                  <a:cubicBezTo>
                    <a:pt x="15184" y="9084"/>
                    <a:pt x="15184" y="8212"/>
                    <a:pt x="14603" y="8212"/>
                  </a:cubicBezTo>
                  <a:lnTo>
                    <a:pt x="12675" y="8212"/>
                  </a:lnTo>
                  <a:lnTo>
                    <a:pt x="12675" y="6760"/>
                  </a:lnTo>
                  <a:lnTo>
                    <a:pt x="14603" y="6760"/>
                  </a:lnTo>
                  <a:cubicBezTo>
                    <a:pt x="14620" y="6761"/>
                    <a:pt x="14636" y="6762"/>
                    <a:pt x="14652" y="6762"/>
                  </a:cubicBezTo>
                  <a:cubicBezTo>
                    <a:pt x="15220" y="6762"/>
                    <a:pt x="15220" y="5887"/>
                    <a:pt x="14652" y="5887"/>
                  </a:cubicBezTo>
                  <a:cubicBezTo>
                    <a:pt x="14636" y="5887"/>
                    <a:pt x="14620" y="5887"/>
                    <a:pt x="14603" y="5889"/>
                  </a:cubicBezTo>
                  <a:lnTo>
                    <a:pt x="12675" y="5889"/>
                  </a:lnTo>
                  <a:lnTo>
                    <a:pt x="12675" y="4436"/>
                  </a:lnTo>
                  <a:lnTo>
                    <a:pt x="14603" y="4436"/>
                  </a:lnTo>
                  <a:cubicBezTo>
                    <a:pt x="15184" y="4436"/>
                    <a:pt x="15184" y="3565"/>
                    <a:pt x="14603" y="3565"/>
                  </a:cubicBezTo>
                  <a:lnTo>
                    <a:pt x="12675" y="3565"/>
                  </a:lnTo>
                  <a:lnTo>
                    <a:pt x="12675" y="3274"/>
                  </a:lnTo>
                  <a:cubicBezTo>
                    <a:pt x="12675" y="2773"/>
                    <a:pt x="12279" y="2403"/>
                    <a:pt x="11804" y="2403"/>
                  </a:cubicBezTo>
                  <a:lnTo>
                    <a:pt x="11514" y="2403"/>
                  </a:lnTo>
                  <a:lnTo>
                    <a:pt x="11514" y="476"/>
                  </a:lnTo>
                  <a:cubicBezTo>
                    <a:pt x="11514" y="185"/>
                    <a:pt x="11296" y="40"/>
                    <a:pt x="11078" y="40"/>
                  </a:cubicBezTo>
                  <a:cubicBezTo>
                    <a:pt x="10860" y="40"/>
                    <a:pt x="10642" y="185"/>
                    <a:pt x="10642" y="476"/>
                  </a:cubicBezTo>
                  <a:lnTo>
                    <a:pt x="10642" y="2403"/>
                  </a:lnTo>
                  <a:lnTo>
                    <a:pt x="9190" y="2403"/>
                  </a:lnTo>
                  <a:lnTo>
                    <a:pt x="9190" y="476"/>
                  </a:lnTo>
                  <a:cubicBezTo>
                    <a:pt x="9216" y="159"/>
                    <a:pt x="8985" y="0"/>
                    <a:pt x="8754" y="0"/>
                  </a:cubicBezTo>
                  <a:cubicBezTo>
                    <a:pt x="8523" y="0"/>
                    <a:pt x="8292" y="159"/>
                    <a:pt x="8319" y="476"/>
                  </a:cubicBezTo>
                  <a:lnTo>
                    <a:pt x="8319" y="2403"/>
                  </a:lnTo>
                  <a:lnTo>
                    <a:pt x="6866" y="2403"/>
                  </a:lnTo>
                  <a:lnTo>
                    <a:pt x="6866" y="476"/>
                  </a:lnTo>
                  <a:cubicBezTo>
                    <a:pt x="6866" y="185"/>
                    <a:pt x="6648" y="40"/>
                    <a:pt x="6431" y="40"/>
                  </a:cubicBezTo>
                  <a:cubicBezTo>
                    <a:pt x="6213" y="40"/>
                    <a:pt x="5995" y="185"/>
                    <a:pt x="5995" y="476"/>
                  </a:cubicBezTo>
                  <a:lnTo>
                    <a:pt x="5995" y="2403"/>
                  </a:lnTo>
                  <a:lnTo>
                    <a:pt x="4543" y="2403"/>
                  </a:lnTo>
                  <a:lnTo>
                    <a:pt x="4543" y="476"/>
                  </a:lnTo>
                  <a:cubicBezTo>
                    <a:pt x="4569" y="159"/>
                    <a:pt x="4331" y="0"/>
                    <a:pt x="4094" y="0"/>
                  </a:cubicBezTo>
                  <a:close/>
                </a:path>
              </a:pathLst>
            </a:custGeom>
            <a:solidFill>
              <a:schemeClr val="lt1"/>
            </a:solidFill>
            <a:ln>
              <a:solidFill>
                <a:schemeClr val="accent5">
                  <a:lumMod val="75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406;p22">
              <a:extLst>
                <a:ext uri="{FF2B5EF4-FFF2-40B4-BE49-F238E27FC236}">
                  <a16:creationId xmlns:a16="http://schemas.microsoft.com/office/drawing/2014/main" id="{8E746503-418F-45EB-95E6-8D561C2AE132}"/>
                </a:ext>
              </a:extLst>
            </p:cNvPr>
            <p:cNvSpPr/>
            <p:nvPr/>
          </p:nvSpPr>
          <p:spPr>
            <a:xfrm>
              <a:off x="1513651" y="4390309"/>
              <a:ext cx="109372" cy="109372"/>
            </a:xfrm>
            <a:custGeom>
              <a:avLst/>
              <a:gdLst/>
              <a:ahLst/>
              <a:cxnLst/>
              <a:rect l="l" t="t" r="r" b="b"/>
              <a:pathLst>
                <a:path w="3777" h="3777" extrusionOk="0">
                  <a:moveTo>
                    <a:pt x="608" y="0"/>
                  </a:moveTo>
                  <a:lnTo>
                    <a:pt x="0" y="607"/>
                  </a:lnTo>
                  <a:lnTo>
                    <a:pt x="0" y="3169"/>
                  </a:lnTo>
                  <a:lnTo>
                    <a:pt x="608" y="3776"/>
                  </a:lnTo>
                  <a:lnTo>
                    <a:pt x="3169" y="3776"/>
                  </a:lnTo>
                  <a:lnTo>
                    <a:pt x="3776" y="3169"/>
                  </a:lnTo>
                  <a:lnTo>
                    <a:pt x="3776" y="607"/>
                  </a:lnTo>
                  <a:lnTo>
                    <a:pt x="3169" y="0"/>
                  </a:lnTo>
                  <a:close/>
                </a:path>
              </a:pathLst>
            </a:custGeom>
            <a:solidFill>
              <a:schemeClr val="lt1"/>
            </a:solidFill>
            <a:ln>
              <a:solidFill>
                <a:schemeClr val="accent5">
                  <a:lumMod val="75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5" name="Audio 4">
            <a:hlinkClick r:id="" action="ppaction://media"/>
            <a:extLst>
              <a:ext uri="{FF2B5EF4-FFF2-40B4-BE49-F238E27FC236}">
                <a16:creationId xmlns:a16="http://schemas.microsoft.com/office/drawing/2014/main" id="{A06E7D26-9B6B-4724-AFA4-4D169BC07B3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43938" y="4643438"/>
            <a:ext cx="347662" cy="347662"/>
          </a:xfrm>
          <a:prstGeom prst="rect">
            <a:avLst/>
          </a:prstGeom>
        </p:spPr>
      </p:pic>
    </p:spTree>
    <p:extLst>
      <p:ext uri="{BB962C8B-B14F-4D97-AF65-F5344CB8AC3E}">
        <p14:creationId xmlns:p14="http://schemas.microsoft.com/office/powerpoint/2010/main" val="1154641386"/>
      </p:ext>
    </p:extLst>
  </p:cSld>
  <p:clrMapOvr>
    <a:masterClrMapping/>
  </p:clrMapOvr>
  <mc:AlternateContent xmlns:mc="http://schemas.openxmlformats.org/markup-compatibility/2006" xmlns:p14="http://schemas.microsoft.com/office/powerpoint/2010/main">
    <mc:Choice Requires="p14">
      <p:transition spd="slow" p14:dur="2000" advTm="11875"/>
    </mc:Choice>
    <mc:Fallback xmlns="">
      <p:transition spd="slow" advTm="11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Boosting Strategy</a:t>
            </a:r>
            <a:endParaRPr dirty="0"/>
          </a:p>
        </p:txBody>
      </p:sp>
      <p:grpSp>
        <p:nvGrpSpPr>
          <p:cNvPr id="397" name="Google Shape;397;p22"/>
          <p:cNvGrpSpPr/>
          <p:nvPr/>
        </p:nvGrpSpPr>
        <p:grpSpPr>
          <a:xfrm>
            <a:off x="91929" y="1617327"/>
            <a:ext cx="8355096" cy="602700"/>
            <a:chOff x="78679" y="1336875"/>
            <a:chExt cx="8355096" cy="602700"/>
          </a:xfrm>
        </p:grpSpPr>
        <p:sp>
          <p:nvSpPr>
            <p:cNvPr id="399" name="Google Shape;399;p22"/>
            <p:cNvSpPr txBox="1"/>
            <p:nvPr/>
          </p:nvSpPr>
          <p:spPr>
            <a:xfrm>
              <a:off x="78679" y="1342218"/>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1"/>
                  </a:solidFill>
                  <a:latin typeface="Fira Sans Extra Condensed Medium"/>
                  <a:ea typeface="Fira Sans Extra Condensed Medium"/>
                  <a:cs typeface="Fira Sans Extra Condensed Medium"/>
                  <a:sym typeface="Fira Sans Extra Condensed Medium"/>
                </a:rPr>
                <a:t>Light Gradient Boost</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401" name="Google Shape;401;p22"/>
            <p:cNvSpPr/>
            <p:nvPr/>
          </p:nvSpPr>
          <p:spPr>
            <a:xfrm>
              <a:off x="7262875" y="1336875"/>
              <a:ext cx="1170900" cy="6027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lt1"/>
                  </a:solidFill>
                  <a:latin typeface="Fira Sans Extra Condensed Medium"/>
                  <a:ea typeface="Fira Sans Extra Condensed Medium"/>
                  <a:cs typeface="Fira Sans Extra Condensed Medium"/>
                  <a:sym typeface="Fira Sans Extra Condensed Medium"/>
                </a:rPr>
                <a:t>90.7</a:t>
              </a:r>
              <a:r>
                <a:rPr lang="en" sz="2000" dirty="0">
                  <a:solidFill>
                    <a:schemeClr val="lt1"/>
                  </a:solidFill>
                  <a:latin typeface="Fira Sans Extra Condensed"/>
                  <a:ea typeface="Fira Sans Extra Condensed"/>
                  <a:cs typeface="Fira Sans Extra Condensed"/>
                  <a:sym typeface="Fira Sans Extra Condensed"/>
                </a:rPr>
                <a:t>%</a:t>
              </a:r>
              <a:endParaRPr sz="2000" dirty="0">
                <a:solidFill>
                  <a:schemeClr val="lt1"/>
                </a:solidFill>
                <a:latin typeface="Fira Sans Extra Condensed"/>
                <a:ea typeface="Fira Sans Extra Condensed"/>
                <a:cs typeface="Fira Sans Extra Condensed"/>
                <a:sym typeface="Fira Sans Extra Condensed"/>
              </a:endParaRPr>
            </a:p>
          </p:txBody>
        </p:sp>
      </p:grpSp>
      <p:grpSp>
        <p:nvGrpSpPr>
          <p:cNvPr id="387" name="Google Shape;387;p22"/>
          <p:cNvGrpSpPr/>
          <p:nvPr/>
        </p:nvGrpSpPr>
        <p:grpSpPr>
          <a:xfrm>
            <a:off x="172921" y="3500966"/>
            <a:ext cx="8260828" cy="602700"/>
            <a:chOff x="172947" y="2452375"/>
            <a:chExt cx="8260828" cy="602700"/>
          </a:xfrm>
        </p:grpSpPr>
        <p:sp>
          <p:nvSpPr>
            <p:cNvPr id="388" name="Google Shape;388;p22"/>
            <p:cNvSpPr/>
            <p:nvPr/>
          </p:nvSpPr>
          <p:spPr>
            <a:xfrm>
              <a:off x="7262875" y="2452375"/>
              <a:ext cx="1170900" cy="6027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lt1"/>
                  </a:solidFill>
                  <a:latin typeface="Fira Sans Extra Condensed Medium"/>
                  <a:ea typeface="Fira Sans Extra Condensed"/>
                  <a:cs typeface="Fira Sans Extra Condensed"/>
                  <a:sym typeface="Fira Sans Extra Condensed Medium"/>
                </a:rPr>
                <a:t>90.7</a:t>
              </a:r>
              <a:r>
                <a:rPr lang="en" sz="2000" dirty="0">
                  <a:solidFill>
                    <a:schemeClr val="lt1"/>
                  </a:solidFill>
                  <a:latin typeface="Fira Sans Extra Condensed"/>
                  <a:ea typeface="Fira Sans Extra Condensed"/>
                  <a:cs typeface="Fira Sans Extra Condensed"/>
                  <a:sym typeface="Fira Sans Extra Condensed"/>
                </a:rPr>
                <a:t>%</a:t>
              </a:r>
              <a:endParaRPr sz="2000" dirty="0">
                <a:solidFill>
                  <a:schemeClr val="lt1"/>
                </a:solidFill>
                <a:latin typeface="Fira Sans Extra Condensed"/>
                <a:ea typeface="Fira Sans Extra Condensed"/>
                <a:cs typeface="Fira Sans Extra Condensed"/>
                <a:sym typeface="Fira Sans Extra Condensed"/>
              </a:endParaRPr>
            </a:p>
          </p:txBody>
        </p:sp>
        <p:sp>
          <p:nvSpPr>
            <p:cNvPr id="389" name="Google Shape;389;p22"/>
            <p:cNvSpPr txBox="1"/>
            <p:nvPr/>
          </p:nvSpPr>
          <p:spPr>
            <a:xfrm>
              <a:off x="172947" y="2500162"/>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err="1">
                  <a:solidFill>
                    <a:schemeClr val="accent2"/>
                  </a:solidFill>
                  <a:latin typeface="Fira Sans Extra Condensed Medium"/>
                  <a:ea typeface="Fira Sans Extra Condensed Medium"/>
                  <a:cs typeface="Fira Sans Extra Condensed Medium"/>
                  <a:sym typeface="Fira Sans Extra Condensed Medium"/>
                </a:rPr>
                <a:t>XGBoost</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grpSp>
      <p:pic>
        <p:nvPicPr>
          <p:cNvPr id="4" name="图片 3">
            <a:extLst>
              <a:ext uri="{FF2B5EF4-FFF2-40B4-BE49-F238E27FC236}">
                <a16:creationId xmlns:a16="http://schemas.microsoft.com/office/drawing/2014/main" id="{B2287041-D6B5-B949-A561-D7BFCFA9CBF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136551" y="1415616"/>
            <a:ext cx="5187070" cy="829035"/>
          </a:xfrm>
          <a:prstGeom prst="rect">
            <a:avLst/>
          </a:prstGeom>
        </p:spPr>
      </p:pic>
      <p:pic>
        <p:nvPicPr>
          <p:cNvPr id="7" name="图片 6">
            <a:extLst>
              <a:ext uri="{FF2B5EF4-FFF2-40B4-BE49-F238E27FC236}">
                <a16:creationId xmlns:a16="http://schemas.microsoft.com/office/drawing/2014/main" id="{D0B3692C-93DE-3049-B60B-6F17E9164CA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136550" y="3332409"/>
            <a:ext cx="5187071" cy="883638"/>
          </a:xfrm>
          <a:prstGeom prst="rect">
            <a:avLst/>
          </a:prstGeom>
        </p:spPr>
      </p:pic>
      <p:sp>
        <p:nvSpPr>
          <p:cNvPr id="15" name="Google Shape;91;p16">
            <a:extLst>
              <a:ext uri="{FF2B5EF4-FFF2-40B4-BE49-F238E27FC236}">
                <a16:creationId xmlns:a16="http://schemas.microsoft.com/office/drawing/2014/main" id="{6B290962-D2B0-6845-A5B5-29953BB445F6}"/>
              </a:ext>
            </a:extLst>
          </p:cNvPr>
          <p:cNvSpPr/>
          <p:nvPr/>
        </p:nvSpPr>
        <p:spPr>
          <a:xfrm>
            <a:off x="3329585" y="1073654"/>
            <a:ext cx="2511327" cy="254495"/>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500" dirty="0">
                <a:solidFill>
                  <a:schemeClr val="lt1"/>
                </a:solidFill>
                <a:latin typeface="Fira Sans Extra Condensed Medium"/>
                <a:ea typeface="Fira Sans Extra Condensed Medium"/>
                <a:cs typeface="Fira Sans Extra Condensed Medium"/>
                <a:sym typeface="Fira Sans Extra Condensed Medium"/>
              </a:rPr>
              <a:t>K</a:t>
            </a:r>
            <a:r>
              <a:rPr lang="en-US" sz="1500" dirty="0">
                <a:solidFill>
                  <a:schemeClr val="lt1"/>
                </a:solidFill>
                <a:latin typeface="Fira Sans Extra Condensed Medium"/>
                <a:ea typeface="Fira Sans Extra Condensed Medium"/>
                <a:cs typeface="Fira Sans Extra Condensed Medium"/>
                <a:sym typeface="Fira Sans Extra Condensed Medium"/>
              </a:rPr>
              <a:t>f</a:t>
            </a:r>
            <a:r>
              <a:rPr lang="en" sz="1500" dirty="0">
                <a:solidFill>
                  <a:schemeClr val="lt1"/>
                </a:solidFill>
                <a:latin typeface="Fira Sans Extra Condensed Medium"/>
                <a:ea typeface="Fira Sans Extra Condensed Medium"/>
                <a:cs typeface="Fira Sans Extra Condensed Medium"/>
                <a:sym typeface="Fira Sans Extra Condensed Medium"/>
              </a:rPr>
              <a:t>old average performance</a:t>
            </a:r>
            <a:endParaRPr sz="1200" dirty="0">
              <a:solidFill>
                <a:schemeClr val="lt1"/>
              </a:solidFill>
            </a:endParaRPr>
          </a:p>
        </p:txBody>
      </p:sp>
    </p:spTree>
    <p:extLst>
      <p:ext uri="{BB962C8B-B14F-4D97-AF65-F5344CB8AC3E}">
        <p14:creationId xmlns:p14="http://schemas.microsoft.com/office/powerpoint/2010/main" val="2796978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Performance on the whole dataset</a:t>
            </a:r>
            <a:endParaRPr dirty="0">
              <a:solidFill>
                <a:srgbClr val="000000"/>
              </a:solidFill>
            </a:endParaRPr>
          </a:p>
        </p:txBody>
      </p:sp>
      <p:grpSp>
        <p:nvGrpSpPr>
          <p:cNvPr id="90" name="Google Shape;90;p16"/>
          <p:cNvGrpSpPr/>
          <p:nvPr/>
        </p:nvGrpSpPr>
        <p:grpSpPr>
          <a:xfrm>
            <a:off x="556180" y="1247763"/>
            <a:ext cx="8031642" cy="257496"/>
            <a:chOff x="2196220" y="1194656"/>
            <a:chExt cx="4694916" cy="257496"/>
          </a:xfrm>
        </p:grpSpPr>
        <p:sp>
          <p:nvSpPr>
            <p:cNvPr id="91" name="Google Shape;91;p16"/>
            <p:cNvSpPr/>
            <p:nvPr/>
          </p:nvSpPr>
          <p:spPr>
            <a:xfrm>
              <a:off x="2196220" y="1194656"/>
              <a:ext cx="1109100" cy="254495"/>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500" dirty="0">
                  <a:solidFill>
                    <a:schemeClr val="lt1"/>
                  </a:solidFill>
                  <a:latin typeface="Fira Sans Extra Condensed Medium"/>
                  <a:ea typeface="Fira Sans Extra Condensed Medium"/>
                  <a:cs typeface="Fira Sans Extra Condensed Medium"/>
                  <a:sym typeface="Fira Sans Extra Condensed Medium"/>
                </a:rPr>
                <a:t>Random Forest</a:t>
              </a:r>
              <a:endParaRPr sz="1200" dirty="0">
                <a:solidFill>
                  <a:schemeClr val="lt1"/>
                </a:solidFill>
              </a:endParaRPr>
            </a:p>
          </p:txBody>
        </p:sp>
        <p:sp>
          <p:nvSpPr>
            <p:cNvPr id="92" name="Google Shape;92;p16"/>
            <p:cNvSpPr/>
            <p:nvPr/>
          </p:nvSpPr>
          <p:spPr>
            <a:xfrm>
              <a:off x="4017450" y="1197657"/>
              <a:ext cx="1109100" cy="254495"/>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Fira Sans Extra Condensed Medium"/>
                  <a:ea typeface="Fira Sans Extra Condensed Medium"/>
                  <a:cs typeface="Fira Sans Extra Condensed Medium"/>
                  <a:sym typeface="Fira Sans Extra Condensed Medium"/>
                </a:rPr>
                <a:t>Light GBM</a:t>
              </a:r>
              <a:endParaRPr sz="1200" dirty="0">
                <a:solidFill>
                  <a:schemeClr val="lt1"/>
                </a:solidFill>
              </a:endParaRPr>
            </a:p>
          </p:txBody>
        </p:sp>
        <p:sp>
          <p:nvSpPr>
            <p:cNvPr id="93" name="Google Shape;93;p16"/>
            <p:cNvSpPr/>
            <p:nvPr/>
          </p:nvSpPr>
          <p:spPr>
            <a:xfrm>
              <a:off x="5782036" y="1194656"/>
              <a:ext cx="1109100" cy="254495"/>
            </a:xfrm>
            <a:prstGeom prst="roundRect">
              <a:avLst>
                <a:gd name="adj" fmla="val 5000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err="1">
                  <a:solidFill>
                    <a:schemeClr val="lt1"/>
                  </a:solidFill>
                  <a:latin typeface="Fira Sans Extra Condensed Medium"/>
                  <a:ea typeface="Fira Sans Extra Condensed Medium"/>
                  <a:cs typeface="Fira Sans Extra Condensed Medium"/>
                  <a:sym typeface="Fira Sans Extra Condensed Medium"/>
                </a:rPr>
                <a:t>XGBoost</a:t>
              </a:r>
              <a:endParaRPr sz="1200" dirty="0">
                <a:solidFill>
                  <a:schemeClr val="lt1"/>
                </a:solidFill>
              </a:endParaRPr>
            </a:p>
          </p:txBody>
        </p:sp>
      </p:grpSp>
      <p:cxnSp>
        <p:nvCxnSpPr>
          <p:cNvPr id="121" name="Google Shape;121;p16"/>
          <p:cNvCxnSpPr/>
          <p:nvPr/>
        </p:nvCxnSpPr>
        <p:spPr>
          <a:xfrm>
            <a:off x="1364250" y="3765488"/>
            <a:ext cx="6415500" cy="0"/>
          </a:xfrm>
          <a:prstGeom prst="straightConnector1">
            <a:avLst/>
          </a:prstGeom>
          <a:noFill/>
          <a:ln w="9525" cap="flat" cmpd="sng">
            <a:solidFill>
              <a:srgbClr val="434343"/>
            </a:solidFill>
            <a:prstDash val="solid"/>
            <a:round/>
            <a:headEnd type="none" w="med" len="med"/>
            <a:tailEnd type="none" w="med" len="med"/>
          </a:ln>
        </p:spPr>
      </p:cxnSp>
      <p:pic>
        <p:nvPicPr>
          <p:cNvPr id="3" name="图片 2">
            <a:extLst>
              <a:ext uri="{FF2B5EF4-FFF2-40B4-BE49-F238E27FC236}">
                <a16:creationId xmlns:a16="http://schemas.microsoft.com/office/drawing/2014/main" id="{73E8C321-944B-EC48-AC2A-3F42BDD312C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2051" y="1947396"/>
            <a:ext cx="2845606" cy="888174"/>
          </a:xfrm>
          <a:prstGeom prst="rect">
            <a:avLst/>
          </a:prstGeom>
        </p:spPr>
      </p:pic>
      <p:pic>
        <p:nvPicPr>
          <p:cNvPr id="5" name="图片 4">
            <a:extLst>
              <a:ext uri="{FF2B5EF4-FFF2-40B4-BE49-F238E27FC236}">
                <a16:creationId xmlns:a16="http://schemas.microsoft.com/office/drawing/2014/main" id="{0F576ED5-E5CD-C646-BACF-F9550783395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197648" y="1980436"/>
            <a:ext cx="2845606" cy="871104"/>
          </a:xfrm>
          <a:prstGeom prst="rect">
            <a:avLst/>
          </a:prstGeom>
        </p:spPr>
      </p:pic>
      <p:pic>
        <p:nvPicPr>
          <p:cNvPr id="7" name="图片 6">
            <a:extLst>
              <a:ext uri="{FF2B5EF4-FFF2-40B4-BE49-F238E27FC236}">
                <a16:creationId xmlns:a16="http://schemas.microsoft.com/office/drawing/2014/main" id="{B33149D1-7505-7246-B568-591FB133460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317422" y="1945800"/>
            <a:ext cx="2845607" cy="940376"/>
          </a:xfrm>
          <a:prstGeom prst="rect">
            <a:avLst/>
          </a:prstGeom>
        </p:spPr>
      </p:pic>
      <p:pic>
        <p:nvPicPr>
          <p:cNvPr id="9" name="图片 8">
            <a:extLst>
              <a:ext uri="{FF2B5EF4-FFF2-40B4-BE49-F238E27FC236}">
                <a16:creationId xmlns:a16="http://schemas.microsoft.com/office/drawing/2014/main" id="{9449A356-5018-CC46-8960-2FDCE0260A33}"/>
              </a:ext>
            </a:extLst>
          </p:cNvPr>
          <p:cNvPicPr>
            <a:picLocks noChangeAspect="1"/>
          </p:cNvPicPr>
          <p:nvPr/>
        </p:nvPicPr>
        <p:blipFill>
          <a:blip r:embed="rId6"/>
          <a:stretch>
            <a:fillRect/>
          </a:stretch>
        </p:blipFill>
        <p:spPr>
          <a:xfrm>
            <a:off x="0" y="109532"/>
            <a:ext cx="9144000" cy="4924435"/>
          </a:xfrm>
          <a:prstGeom prst="rect">
            <a:avLst/>
          </a:prstGeom>
        </p:spPr>
      </p:pic>
    </p:spTree>
    <p:extLst>
      <p:ext uri="{BB962C8B-B14F-4D97-AF65-F5344CB8AC3E}">
        <p14:creationId xmlns:p14="http://schemas.microsoft.com/office/powerpoint/2010/main" val="389864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47" name="Google Shape;147;p17"/>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Imbalanced Prediction Dataset</a:t>
            </a:r>
            <a:endParaRPr dirty="0"/>
          </a:p>
        </p:txBody>
      </p:sp>
      <p:grpSp>
        <p:nvGrpSpPr>
          <p:cNvPr id="148" name="Google Shape;148;p17"/>
          <p:cNvGrpSpPr/>
          <p:nvPr/>
        </p:nvGrpSpPr>
        <p:grpSpPr>
          <a:xfrm>
            <a:off x="710275" y="1797510"/>
            <a:ext cx="1772700" cy="967362"/>
            <a:chOff x="710275" y="1563888"/>
            <a:chExt cx="1772700" cy="967362"/>
          </a:xfrm>
        </p:grpSpPr>
        <p:sp>
          <p:nvSpPr>
            <p:cNvPr id="149" name="Google Shape;149;p17"/>
            <p:cNvSpPr txBox="1"/>
            <p:nvPr/>
          </p:nvSpPr>
          <p:spPr>
            <a:xfrm>
              <a:off x="710275" y="1728875"/>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3274A1"/>
                  </a:solidFill>
                  <a:latin typeface="Fira Sans Extra Condensed Medium"/>
                  <a:ea typeface="Fira Sans Extra Condensed Medium"/>
                  <a:cs typeface="Fira Sans Extra Condensed Medium"/>
                  <a:sym typeface="Fira Sans Extra Condensed Medium"/>
                </a:rPr>
                <a:t>Target 0</a:t>
              </a:r>
              <a:endParaRPr sz="1700" dirty="0">
                <a:solidFill>
                  <a:srgbClr val="3274A1"/>
                </a:solidFill>
                <a:latin typeface="Fira Sans Extra Condensed Medium"/>
                <a:ea typeface="Fira Sans Extra Condensed Medium"/>
                <a:cs typeface="Fira Sans Extra Condensed Medium"/>
                <a:sym typeface="Fira Sans Extra Condensed Medium"/>
              </a:endParaRPr>
            </a:p>
          </p:txBody>
        </p:sp>
        <p:sp>
          <p:nvSpPr>
            <p:cNvPr id="150" name="Google Shape;150;p17"/>
            <p:cNvSpPr txBox="1"/>
            <p:nvPr/>
          </p:nvSpPr>
          <p:spPr>
            <a:xfrm>
              <a:off x="710275" y="1982850"/>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434343"/>
                  </a:solidFill>
                  <a:latin typeface="Roboto"/>
                  <a:ea typeface="Roboto"/>
                  <a:cs typeface="Roboto"/>
                  <a:sym typeface="Roboto"/>
                </a:rPr>
                <a:t>Non job Seeker</a:t>
              </a:r>
              <a:endParaRPr sz="1200" dirty="0">
                <a:solidFill>
                  <a:srgbClr val="434343"/>
                </a:solidFill>
                <a:latin typeface="Roboto"/>
                <a:ea typeface="Roboto"/>
                <a:cs typeface="Roboto"/>
                <a:sym typeface="Roboto"/>
              </a:endParaRPr>
            </a:p>
          </p:txBody>
        </p:sp>
        <p:sp>
          <p:nvSpPr>
            <p:cNvPr id="151" name="Google Shape;151;p17"/>
            <p:cNvSpPr/>
            <p:nvPr/>
          </p:nvSpPr>
          <p:spPr>
            <a:xfrm>
              <a:off x="815175" y="1563888"/>
              <a:ext cx="607500" cy="92100"/>
            </a:xfrm>
            <a:prstGeom prst="rect">
              <a:avLst/>
            </a:prstGeom>
            <a:solidFill>
              <a:srgbClr val="327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17"/>
          <p:cNvGrpSpPr/>
          <p:nvPr/>
        </p:nvGrpSpPr>
        <p:grpSpPr>
          <a:xfrm>
            <a:off x="710275" y="3163435"/>
            <a:ext cx="1772700" cy="967362"/>
            <a:chOff x="710275" y="2929813"/>
            <a:chExt cx="1772700" cy="967362"/>
          </a:xfrm>
        </p:grpSpPr>
        <p:sp>
          <p:nvSpPr>
            <p:cNvPr id="153" name="Google Shape;153;p17"/>
            <p:cNvSpPr txBox="1"/>
            <p:nvPr/>
          </p:nvSpPr>
          <p:spPr>
            <a:xfrm>
              <a:off x="710275" y="3094800"/>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E2812B"/>
                  </a:solidFill>
                  <a:latin typeface="Fira Sans Extra Condensed Medium"/>
                  <a:ea typeface="Fira Sans Extra Condensed Medium"/>
                  <a:cs typeface="Fira Sans Extra Condensed Medium"/>
                  <a:sym typeface="Fira Sans Extra Condensed Medium"/>
                </a:rPr>
                <a:t>Target 1</a:t>
              </a:r>
              <a:endParaRPr sz="1700" dirty="0">
                <a:solidFill>
                  <a:srgbClr val="E2812B"/>
                </a:solidFill>
                <a:latin typeface="Fira Sans Extra Condensed Medium"/>
                <a:ea typeface="Fira Sans Extra Condensed Medium"/>
                <a:cs typeface="Fira Sans Extra Condensed Medium"/>
                <a:sym typeface="Fira Sans Extra Condensed Medium"/>
              </a:endParaRPr>
            </a:p>
          </p:txBody>
        </p:sp>
        <p:sp>
          <p:nvSpPr>
            <p:cNvPr id="154" name="Google Shape;154;p17"/>
            <p:cNvSpPr txBox="1"/>
            <p:nvPr/>
          </p:nvSpPr>
          <p:spPr>
            <a:xfrm>
              <a:off x="710275" y="3348775"/>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434343"/>
                  </a:solidFill>
                  <a:latin typeface="Roboto"/>
                  <a:ea typeface="Roboto"/>
                  <a:cs typeface="Roboto"/>
                  <a:sym typeface="Roboto"/>
                </a:rPr>
                <a:t>Job Seeker</a:t>
              </a:r>
              <a:endParaRPr sz="1200" dirty="0">
                <a:solidFill>
                  <a:srgbClr val="434343"/>
                </a:solidFill>
                <a:latin typeface="Roboto"/>
                <a:ea typeface="Roboto"/>
                <a:cs typeface="Roboto"/>
                <a:sym typeface="Roboto"/>
              </a:endParaRPr>
            </a:p>
          </p:txBody>
        </p:sp>
        <p:sp>
          <p:nvSpPr>
            <p:cNvPr id="155" name="Google Shape;155;p17"/>
            <p:cNvSpPr/>
            <p:nvPr/>
          </p:nvSpPr>
          <p:spPr>
            <a:xfrm>
              <a:off x="815175" y="2929813"/>
              <a:ext cx="607500" cy="92100"/>
            </a:xfrm>
            <a:prstGeom prst="rect">
              <a:avLst/>
            </a:prstGeom>
            <a:solidFill>
              <a:srgbClr val="E28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图片 3">
            <a:extLst>
              <a:ext uri="{FF2B5EF4-FFF2-40B4-BE49-F238E27FC236}">
                <a16:creationId xmlns:a16="http://schemas.microsoft.com/office/drawing/2014/main" id="{21A23870-7E2D-1D4D-8607-98C62E4042BE}"/>
              </a:ext>
            </a:extLst>
          </p:cNvPr>
          <p:cNvPicPr>
            <a:picLocks noChangeAspect="1"/>
          </p:cNvPicPr>
          <p:nvPr/>
        </p:nvPicPr>
        <p:blipFill>
          <a:blip r:embed="rId3"/>
          <a:stretch>
            <a:fillRect/>
          </a:stretch>
        </p:blipFill>
        <p:spPr>
          <a:xfrm>
            <a:off x="3022814" y="1065197"/>
            <a:ext cx="5194300" cy="3403600"/>
          </a:xfrm>
          <a:prstGeom prst="rect">
            <a:avLst/>
          </a:prstGeom>
        </p:spPr>
      </p:pic>
    </p:spTree>
    <p:extLst>
      <p:ext uri="{BB962C8B-B14F-4D97-AF65-F5344CB8AC3E}">
        <p14:creationId xmlns:p14="http://schemas.microsoft.com/office/powerpoint/2010/main" val="3584916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DB43A-7B3C-A744-BA9B-9F18152B99AE}"/>
              </a:ext>
            </a:extLst>
          </p:cNvPr>
          <p:cNvSpPr>
            <a:spLocks noGrp="1"/>
          </p:cNvSpPr>
          <p:nvPr>
            <p:ph type="title"/>
          </p:nvPr>
        </p:nvSpPr>
        <p:spPr/>
        <p:txBody>
          <a:bodyPr/>
          <a:lstStyle/>
          <a:p>
            <a:r>
              <a:rPr kumimoji="1" lang="en-US" altLang="zh-CN" dirty="0"/>
              <a:t>Conclusion</a:t>
            </a:r>
            <a:endParaRPr kumimoji="1" lang="zh-CN" altLang="en-US" dirty="0"/>
          </a:p>
        </p:txBody>
      </p:sp>
      <p:grpSp>
        <p:nvGrpSpPr>
          <p:cNvPr id="7" name="组合 6">
            <a:extLst>
              <a:ext uri="{FF2B5EF4-FFF2-40B4-BE49-F238E27FC236}">
                <a16:creationId xmlns:a16="http://schemas.microsoft.com/office/drawing/2014/main" id="{5BD505F1-AFD1-304E-82C2-74FA6A22F215}"/>
              </a:ext>
            </a:extLst>
          </p:cNvPr>
          <p:cNvGrpSpPr/>
          <p:nvPr/>
        </p:nvGrpSpPr>
        <p:grpSpPr>
          <a:xfrm>
            <a:off x="483675" y="1282044"/>
            <a:ext cx="8203200" cy="1425449"/>
            <a:chOff x="483675" y="1282044"/>
            <a:chExt cx="8203200" cy="1425449"/>
          </a:xfrm>
        </p:grpSpPr>
        <p:cxnSp>
          <p:nvCxnSpPr>
            <p:cNvPr id="4" name="直线连接符 3">
              <a:extLst>
                <a:ext uri="{FF2B5EF4-FFF2-40B4-BE49-F238E27FC236}">
                  <a16:creationId xmlns:a16="http://schemas.microsoft.com/office/drawing/2014/main" id="{1B802F42-245C-9D4C-B6EB-3802606FF6C4}"/>
                </a:ext>
              </a:extLst>
            </p:cNvPr>
            <p:cNvCxnSpPr/>
            <p:nvPr/>
          </p:nvCxnSpPr>
          <p:spPr>
            <a:xfrm>
              <a:off x="483675" y="1593129"/>
              <a:ext cx="340307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09715FD-5459-C641-A291-051EDE283388}"/>
                </a:ext>
              </a:extLst>
            </p:cNvPr>
            <p:cNvSpPr txBox="1"/>
            <p:nvPr/>
          </p:nvSpPr>
          <p:spPr>
            <a:xfrm>
              <a:off x="483675" y="1282044"/>
              <a:ext cx="2177592" cy="311085"/>
            </a:xfrm>
            <a:prstGeom prst="rect">
              <a:avLst/>
            </a:prstGeom>
            <a:noFill/>
          </p:spPr>
          <p:txBody>
            <a:bodyPr wrap="square" rtlCol="0">
              <a:spAutoFit/>
            </a:bodyPr>
            <a:lstStyle/>
            <a:p>
              <a:r>
                <a:rPr kumimoji="1" lang="en-US" altLang="zh-CN" dirty="0"/>
                <a:t>What we learn</a:t>
              </a:r>
              <a:endParaRPr kumimoji="1" lang="zh-CN" altLang="en-US" dirty="0"/>
            </a:p>
          </p:txBody>
        </p:sp>
        <p:sp>
          <p:nvSpPr>
            <p:cNvPr id="6" name="文本框 5">
              <a:extLst>
                <a:ext uri="{FF2B5EF4-FFF2-40B4-BE49-F238E27FC236}">
                  <a16:creationId xmlns:a16="http://schemas.microsoft.com/office/drawing/2014/main" id="{4A851AEE-0CDA-B84B-A324-FBFDDB8D5123}"/>
                </a:ext>
              </a:extLst>
            </p:cNvPr>
            <p:cNvSpPr txBox="1"/>
            <p:nvPr/>
          </p:nvSpPr>
          <p:spPr>
            <a:xfrm>
              <a:off x="612742" y="1753386"/>
              <a:ext cx="8074133" cy="954107"/>
            </a:xfrm>
            <a:prstGeom prst="rect">
              <a:avLst/>
            </a:prstGeom>
            <a:noFill/>
          </p:spPr>
          <p:txBody>
            <a:bodyPr wrap="square" rtlCol="0">
              <a:spAutoFit/>
            </a:bodyPr>
            <a:lstStyle/>
            <a:p>
              <a:pPr marL="285750" indent="-285750">
                <a:buFontTx/>
                <a:buChar char="-"/>
              </a:pPr>
              <a:r>
                <a:rPr kumimoji="1" lang="en-US" altLang="zh-CN" dirty="0" err="1"/>
                <a:t>Kfold</a:t>
              </a:r>
              <a:r>
                <a:rPr kumimoji="1" lang="en-US" altLang="zh-CN" dirty="0"/>
                <a:t> validation to tune the model and see the average performance of the model</a:t>
              </a:r>
            </a:p>
            <a:p>
              <a:pPr marL="285750" indent="-285750">
                <a:buFontTx/>
                <a:buChar char="-"/>
              </a:pPr>
              <a:r>
                <a:rPr kumimoji="1" lang="en-US" altLang="zh-CN" dirty="0"/>
                <a:t>Different strategies to handle the imbalanced dataset</a:t>
              </a:r>
            </a:p>
            <a:p>
              <a:pPr marL="285750" indent="-285750">
                <a:buFontTx/>
                <a:buChar char="-"/>
              </a:pPr>
              <a:r>
                <a:rPr kumimoji="1" lang="en-US" altLang="zh-CN" dirty="0"/>
                <a:t>Boosting method for trees</a:t>
              </a:r>
            </a:p>
            <a:p>
              <a:pPr marL="285750" indent="-285750">
                <a:buFontTx/>
                <a:buChar char="-"/>
              </a:pPr>
              <a:r>
                <a:rPr kumimoji="1" lang="en-US" altLang="zh-CN" dirty="0"/>
                <a:t>Different metrics such as the roc curve and f1 score for classification</a:t>
              </a:r>
              <a:endParaRPr kumimoji="1" lang="zh-CN" altLang="en-US" dirty="0"/>
            </a:p>
          </p:txBody>
        </p:sp>
      </p:grpSp>
      <p:grpSp>
        <p:nvGrpSpPr>
          <p:cNvPr id="8" name="组合 7">
            <a:extLst>
              <a:ext uri="{FF2B5EF4-FFF2-40B4-BE49-F238E27FC236}">
                <a16:creationId xmlns:a16="http://schemas.microsoft.com/office/drawing/2014/main" id="{9DDFA142-451A-6249-BAF3-B6CCAE00843C}"/>
              </a:ext>
            </a:extLst>
          </p:cNvPr>
          <p:cNvGrpSpPr/>
          <p:nvPr/>
        </p:nvGrpSpPr>
        <p:grpSpPr>
          <a:xfrm>
            <a:off x="457200" y="3091991"/>
            <a:ext cx="8203200" cy="1425449"/>
            <a:chOff x="483675" y="1282044"/>
            <a:chExt cx="8203200" cy="1425449"/>
          </a:xfrm>
        </p:grpSpPr>
        <p:cxnSp>
          <p:nvCxnSpPr>
            <p:cNvPr id="9" name="直线连接符 8">
              <a:extLst>
                <a:ext uri="{FF2B5EF4-FFF2-40B4-BE49-F238E27FC236}">
                  <a16:creationId xmlns:a16="http://schemas.microsoft.com/office/drawing/2014/main" id="{572D990B-6091-3245-85E5-282ACBF7ED6C}"/>
                </a:ext>
              </a:extLst>
            </p:cNvPr>
            <p:cNvCxnSpPr/>
            <p:nvPr/>
          </p:nvCxnSpPr>
          <p:spPr>
            <a:xfrm>
              <a:off x="483675" y="1593129"/>
              <a:ext cx="340307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F2B2F5A-5820-4648-9C28-528C5E5099E9}"/>
                </a:ext>
              </a:extLst>
            </p:cNvPr>
            <p:cNvSpPr txBox="1"/>
            <p:nvPr/>
          </p:nvSpPr>
          <p:spPr>
            <a:xfrm>
              <a:off x="483675" y="1282044"/>
              <a:ext cx="2177592" cy="311085"/>
            </a:xfrm>
            <a:prstGeom prst="rect">
              <a:avLst/>
            </a:prstGeom>
            <a:noFill/>
          </p:spPr>
          <p:txBody>
            <a:bodyPr wrap="square" rtlCol="0">
              <a:spAutoFit/>
            </a:bodyPr>
            <a:lstStyle/>
            <a:p>
              <a:r>
                <a:rPr kumimoji="1" lang="en-US" altLang="zh-CN" dirty="0"/>
                <a:t>Outcome of our model</a:t>
              </a:r>
              <a:endParaRPr kumimoji="1" lang="zh-CN" altLang="en-US" dirty="0"/>
            </a:p>
          </p:txBody>
        </p:sp>
        <p:sp>
          <p:nvSpPr>
            <p:cNvPr id="11" name="文本框 10">
              <a:extLst>
                <a:ext uri="{FF2B5EF4-FFF2-40B4-BE49-F238E27FC236}">
                  <a16:creationId xmlns:a16="http://schemas.microsoft.com/office/drawing/2014/main" id="{328A3695-FCEA-7340-9B3B-D59A610593DC}"/>
                </a:ext>
              </a:extLst>
            </p:cNvPr>
            <p:cNvSpPr txBox="1"/>
            <p:nvPr/>
          </p:nvSpPr>
          <p:spPr>
            <a:xfrm>
              <a:off x="612742" y="1753386"/>
              <a:ext cx="8074133" cy="954107"/>
            </a:xfrm>
            <a:prstGeom prst="rect">
              <a:avLst/>
            </a:prstGeom>
            <a:noFill/>
          </p:spPr>
          <p:txBody>
            <a:bodyPr wrap="square" rtlCol="0">
              <a:spAutoFit/>
            </a:bodyPr>
            <a:lstStyle/>
            <a:p>
              <a:pPr marL="285750" indent="-285750">
                <a:buFontTx/>
                <a:buChar char="-"/>
              </a:pPr>
              <a:r>
                <a:rPr kumimoji="1" lang="en-US" altLang="zh-CN" dirty="0"/>
                <a:t>Using in HR analytics to predict whether someone is looking for a job</a:t>
              </a:r>
            </a:p>
            <a:p>
              <a:pPr marL="285750" indent="-285750">
                <a:buFontTx/>
                <a:buChar char="-"/>
              </a:pPr>
              <a:r>
                <a:rPr kumimoji="1" lang="en-US" altLang="zh-CN" dirty="0"/>
                <a:t>Insights in the dataset that helps HR</a:t>
              </a:r>
            </a:p>
            <a:p>
              <a:pPr lvl="4"/>
              <a:r>
                <a:rPr kumimoji="1" lang="en-US" altLang="zh-CN" dirty="0"/>
                <a:t>	- Location of </a:t>
              </a:r>
              <a:r>
                <a:rPr kumimoji="1" lang="en-US" altLang="zh-CN"/>
                <a:t>the person</a:t>
              </a:r>
              <a:endParaRPr kumimoji="1" lang="en-US" altLang="zh-CN" dirty="0"/>
            </a:p>
            <a:p>
              <a:pPr lvl="4"/>
              <a:r>
                <a:rPr kumimoji="1" lang="en-US" altLang="zh-CN" dirty="0"/>
                <a:t>	- Working experience </a:t>
              </a:r>
            </a:p>
          </p:txBody>
        </p:sp>
      </p:grpSp>
    </p:spTree>
    <p:extLst>
      <p:ext uri="{BB962C8B-B14F-4D97-AF65-F5344CB8AC3E}">
        <p14:creationId xmlns:p14="http://schemas.microsoft.com/office/powerpoint/2010/main" val="38118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88394C-E7D7-6D42-87EC-33FF085AB196}"/>
              </a:ext>
            </a:extLst>
          </p:cNvPr>
          <p:cNvSpPr>
            <a:spLocks noGrp="1"/>
          </p:cNvSpPr>
          <p:nvPr>
            <p:ph type="title"/>
          </p:nvPr>
        </p:nvSpPr>
        <p:spPr>
          <a:xfrm>
            <a:off x="483600" y="1811461"/>
            <a:ext cx="8203200" cy="481200"/>
          </a:xfrm>
        </p:spPr>
        <p:txBody>
          <a:bodyPr/>
          <a:lstStyle/>
          <a:p>
            <a:pPr algn="ctr"/>
            <a:r>
              <a:rPr kumimoji="1" lang="en-US" altLang="zh-CN" sz="3600" dirty="0"/>
              <a:t>Thank you !</a:t>
            </a:r>
            <a:endParaRPr kumimoji="1" lang="zh-CN" altLang="en-US" sz="3600" dirty="0"/>
          </a:p>
        </p:txBody>
      </p:sp>
      <p:sp>
        <p:nvSpPr>
          <p:cNvPr id="3" name="文本框 2">
            <a:extLst>
              <a:ext uri="{FF2B5EF4-FFF2-40B4-BE49-F238E27FC236}">
                <a16:creationId xmlns:a16="http://schemas.microsoft.com/office/drawing/2014/main" id="{91D04456-3847-3A43-9694-A4F09DCE044C}"/>
              </a:ext>
            </a:extLst>
          </p:cNvPr>
          <p:cNvSpPr txBox="1"/>
          <p:nvPr/>
        </p:nvSpPr>
        <p:spPr>
          <a:xfrm>
            <a:off x="2625047" y="3091439"/>
            <a:ext cx="3893906" cy="830997"/>
          </a:xfrm>
          <a:prstGeom prst="rect">
            <a:avLst/>
          </a:prstGeom>
          <a:noFill/>
        </p:spPr>
        <p:txBody>
          <a:bodyPr wrap="square" rtlCol="0">
            <a:spAutoFit/>
          </a:bodyPr>
          <a:lstStyle/>
          <a:p>
            <a:pPr algn="ctr"/>
            <a:r>
              <a:rPr kumimoji="1" lang="en-US" altLang="zh-CN" sz="1600" b="1" dirty="0"/>
              <a:t>Max Tan Han Xian</a:t>
            </a:r>
          </a:p>
          <a:p>
            <a:pPr algn="ctr"/>
            <a:r>
              <a:rPr kumimoji="1" lang="en-US" altLang="zh-CN" sz="1600" b="1" dirty="0"/>
              <a:t>Wong Wei Kai</a:t>
            </a:r>
          </a:p>
          <a:p>
            <a:pPr algn="ctr"/>
            <a:r>
              <a:rPr kumimoji="1" lang="en-US" altLang="zh-CN" sz="1600" b="1" dirty="0"/>
              <a:t>Zhang </a:t>
            </a:r>
            <a:r>
              <a:rPr kumimoji="1" lang="en-US" altLang="zh-CN" sz="1600" b="1" dirty="0" err="1"/>
              <a:t>Kaichen</a:t>
            </a:r>
            <a:endParaRPr kumimoji="1" lang="zh-CN" altLang="en-US" sz="1600" b="1" dirty="0"/>
          </a:p>
        </p:txBody>
      </p:sp>
    </p:spTree>
    <p:extLst>
      <p:ext uri="{BB962C8B-B14F-4D97-AF65-F5344CB8AC3E}">
        <p14:creationId xmlns:p14="http://schemas.microsoft.com/office/powerpoint/2010/main" val="1253349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9;p16">
            <a:extLst>
              <a:ext uri="{FF2B5EF4-FFF2-40B4-BE49-F238E27FC236}">
                <a16:creationId xmlns:a16="http://schemas.microsoft.com/office/drawing/2014/main" id="{905DD6CE-FFCC-4B3C-90F0-BD8D1B9E76F5}"/>
              </a:ext>
            </a:extLst>
          </p:cNvPr>
          <p:cNvSpPr txBox="1">
            <a:spLocks noGrp="1"/>
          </p:cNvSpPr>
          <p:nvPr>
            <p:ph type="title"/>
          </p:nvPr>
        </p:nvSpPr>
        <p:spPr>
          <a:xfrm>
            <a:off x="391751" y="135542"/>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6">
                    <a:lumMod val="50000"/>
                    <a:lumOff val="50000"/>
                  </a:schemeClr>
                </a:solidFill>
              </a:rPr>
              <a:t>Reason for choosing this Dataset</a:t>
            </a:r>
            <a:endParaRPr sz="3200" dirty="0">
              <a:solidFill>
                <a:schemeClr val="accent6">
                  <a:lumMod val="50000"/>
                  <a:lumOff val="50000"/>
                </a:schemeClr>
              </a:solidFill>
            </a:endParaRPr>
          </a:p>
        </p:txBody>
      </p:sp>
      <p:grpSp>
        <p:nvGrpSpPr>
          <p:cNvPr id="4" name="Google Shape;193;p18">
            <a:extLst>
              <a:ext uri="{FF2B5EF4-FFF2-40B4-BE49-F238E27FC236}">
                <a16:creationId xmlns:a16="http://schemas.microsoft.com/office/drawing/2014/main" id="{253454ED-B719-4379-BD03-9D399E26E024}"/>
              </a:ext>
            </a:extLst>
          </p:cNvPr>
          <p:cNvGrpSpPr/>
          <p:nvPr/>
        </p:nvGrpSpPr>
        <p:grpSpPr>
          <a:xfrm>
            <a:off x="654718" y="1118972"/>
            <a:ext cx="544215" cy="557686"/>
            <a:chOff x="3271200" y="1435075"/>
            <a:chExt cx="481825" cy="481825"/>
          </a:xfrm>
        </p:grpSpPr>
        <p:sp>
          <p:nvSpPr>
            <p:cNvPr id="5" name="Google Shape;194;p18">
              <a:extLst>
                <a:ext uri="{FF2B5EF4-FFF2-40B4-BE49-F238E27FC236}">
                  <a16:creationId xmlns:a16="http://schemas.microsoft.com/office/drawing/2014/main" id="{D7BE4B3D-4611-4245-B30E-4AA36B075F25}"/>
                </a:ext>
              </a:extLst>
            </p:cNvPr>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195;p18">
              <a:extLst>
                <a:ext uri="{FF2B5EF4-FFF2-40B4-BE49-F238E27FC236}">
                  <a16:creationId xmlns:a16="http://schemas.microsoft.com/office/drawing/2014/main" id="{E78B46EE-7858-4F88-BBE1-56FC0DE64787}"/>
                </a:ext>
              </a:extLst>
            </p:cNvPr>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 name="Google Shape;199;p18">
            <a:extLst>
              <a:ext uri="{FF2B5EF4-FFF2-40B4-BE49-F238E27FC236}">
                <a16:creationId xmlns:a16="http://schemas.microsoft.com/office/drawing/2014/main" id="{4C5681D3-F6F9-42A6-9F78-782CC681CD53}"/>
              </a:ext>
            </a:extLst>
          </p:cNvPr>
          <p:cNvGrpSpPr/>
          <p:nvPr/>
        </p:nvGrpSpPr>
        <p:grpSpPr>
          <a:xfrm>
            <a:off x="654675" y="2173445"/>
            <a:ext cx="544215" cy="521984"/>
            <a:chOff x="5049725" y="2027900"/>
            <a:chExt cx="481750" cy="481850"/>
          </a:xfrm>
        </p:grpSpPr>
        <p:sp>
          <p:nvSpPr>
            <p:cNvPr id="8" name="Google Shape;200;p18">
              <a:extLst>
                <a:ext uri="{FF2B5EF4-FFF2-40B4-BE49-F238E27FC236}">
                  <a16:creationId xmlns:a16="http://schemas.microsoft.com/office/drawing/2014/main" id="{EA0A1060-B35D-4D7E-BE24-4DD9C5711A13}"/>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01;p18">
              <a:extLst>
                <a:ext uri="{FF2B5EF4-FFF2-40B4-BE49-F238E27FC236}">
                  <a16:creationId xmlns:a16="http://schemas.microsoft.com/office/drawing/2014/main" id="{C8D120A6-7078-4115-B59A-FDD893D93FCF}"/>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02;p18">
              <a:extLst>
                <a:ext uri="{FF2B5EF4-FFF2-40B4-BE49-F238E27FC236}">
                  <a16:creationId xmlns:a16="http://schemas.microsoft.com/office/drawing/2014/main" id="{A0634FC5-7B87-4002-9A91-9DC0758E4520}"/>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03;p18">
              <a:extLst>
                <a:ext uri="{FF2B5EF4-FFF2-40B4-BE49-F238E27FC236}">
                  <a16:creationId xmlns:a16="http://schemas.microsoft.com/office/drawing/2014/main" id="{B7775639-6224-46EE-8CB3-BD9670F51B4D}"/>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04;p18">
              <a:extLst>
                <a:ext uri="{FF2B5EF4-FFF2-40B4-BE49-F238E27FC236}">
                  <a16:creationId xmlns:a16="http://schemas.microsoft.com/office/drawing/2014/main" id="{12CE96EB-222E-4FB4-807A-480A2A35EF04}"/>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05;p18">
              <a:extLst>
                <a:ext uri="{FF2B5EF4-FFF2-40B4-BE49-F238E27FC236}">
                  <a16:creationId xmlns:a16="http://schemas.microsoft.com/office/drawing/2014/main" id="{AA25DEE5-FD21-48EA-88B9-6E9BFEDCA31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206;p18">
              <a:extLst>
                <a:ext uri="{FF2B5EF4-FFF2-40B4-BE49-F238E27FC236}">
                  <a16:creationId xmlns:a16="http://schemas.microsoft.com/office/drawing/2014/main" id="{45C2620B-1777-486D-8BD7-A06A6FFB121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207;p18">
              <a:extLst>
                <a:ext uri="{FF2B5EF4-FFF2-40B4-BE49-F238E27FC236}">
                  <a16:creationId xmlns:a16="http://schemas.microsoft.com/office/drawing/2014/main" id="{AE61E94A-2347-4B56-9434-D80886C52D1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6" name="Google Shape;211;p18">
            <a:extLst>
              <a:ext uri="{FF2B5EF4-FFF2-40B4-BE49-F238E27FC236}">
                <a16:creationId xmlns:a16="http://schemas.microsoft.com/office/drawing/2014/main" id="{4D64D970-3D6D-466A-944C-8A95E5371BDF}"/>
              </a:ext>
            </a:extLst>
          </p:cNvPr>
          <p:cNvGrpSpPr/>
          <p:nvPr/>
        </p:nvGrpSpPr>
        <p:grpSpPr>
          <a:xfrm>
            <a:off x="626232" y="3267152"/>
            <a:ext cx="569730" cy="599417"/>
            <a:chOff x="5642475" y="1435075"/>
            <a:chExt cx="481975" cy="481825"/>
          </a:xfrm>
        </p:grpSpPr>
        <p:sp>
          <p:nvSpPr>
            <p:cNvPr id="17" name="Google Shape;212;p18">
              <a:extLst>
                <a:ext uri="{FF2B5EF4-FFF2-40B4-BE49-F238E27FC236}">
                  <a16:creationId xmlns:a16="http://schemas.microsoft.com/office/drawing/2014/main" id="{A0C9A883-F687-4FCE-A43B-E60C97B1CD65}"/>
                </a:ext>
              </a:extLst>
            </p:cNvPr>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213;p18">
              <a:extLst>
                <a:ext uri="{FF2B5EF4-FFF2-40B4-BE49-F238E27FC236}">
                  <a16:creationId xmlns:a16="http://schemas.microsoft.com/office/drawing/2014/main" id="{C4ADDA35-B1A6-4461-92DC-0CD7D390762B}"/>
                </a:ext>
              </a:extLst>
            </p:cNvPr>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214;p18">
              <a:extLst>
                <a:ext uri="{FF2B5EF4-FFF2-40B4-BE49-F238E27FC236}">
                  <a16:creationId xmlns:a16="http://schemas.microsoft.com/office/drawing/2014/main" id="{C75D02F1-7FDF-407F-A026-8147C0C9BA0A}"/>
                </a:ext>
              </a:extLst>
            </p:cNvPr>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4" name="Picture 23">
            <a:extLst>
              <a:ext uri="{FF2B5EF4-FFF2-40B4-BE49-F238E27FC236}">
                <a16:creationId xmlns:a16="http://schemas.microsoft.com/office/drawing/2014/main" id="{1435851D-7831-445D-B92A-7AAC165B1548}"/>
              </a:ext>
            </a:extLst>
          </p:cNvPr>
          <p:cNvPicPr>
            <a:picLocks noChangeAspect="1"/>
          </p:cNvPicPr>
          <p:nvPr/>
        </p:nvPicPr>
        <p:blipFill>
          <a:blip r:embed="rId6"/>
          <a:stretch>
            <a:fillRect/>
          </a:stretch>
        </p:blipFill>
        <p:spPr>
          <a:xfrm>
            <a:off x="4493351" y="777263"/>
            <a:ext cx="3610192" cy="2223878"/>
          </a:xfrm>
          <a:prstGeom prst="rect">
            <a:avLst/>
          </a:prstGeom>
        </p:spPr>
      </p:pic>
      <p:pic>
        <p:nvPicPr>
          <p:cNvPr id="26" name="Picture 25">
            <a:extLst>
              <a:ext uri="{FF2B5EF4-FFF2-40B4-BE49-F238E27FC236}">
                <a16:creationId xmlns:a16="http://schemas.microsoft.com/office/drawing/2014/main" id="{8EFB2F98-30F5-468B-883B-6C6011495FC8}"/>
              </a:ext>
            </a:extLst>
          </p:cNvPr>
          <p:cNvPicPr>
            <a:picLocks noChangeAspect="1"/>
          </p:cNvPicPr>
          <p:nvPr/>
        </p:nvPicPr>
        <p:blipFill>
          <a:blip r:embed="rId7"/>
          <a:stretch>
            <a:fillRect/>
          </a:stretch>
        </p:blipFill>
        <p:spPr>
          <a:xfrm>
            <a:off x="4900685" y="737873"/>
            <a:ext cx="2638314" cy="3605235"/>
          </a:xfrm>
          <a:prstGeom prst="rect">
            <a:avLst/>
          </a:prstGeom>
        </p:spPr>
      </p:pic>
      <p:grpSp>
        <p:nvGrpSpPr>
          <p:cNvPr id="28" name="Google Shape;234;p18">
            <a:extLst>
              <a:ext uri="{FF2B5EF4-FFF2-40B4-BE49-F238E27FC236}">
                <a16:creationId xmlns:a16="http://schemas.microsoft.com/office/drawing/2014/main" id="{129875FB-E342-4841-9AA8-35F083E1732C}"/>
              </a:ext>
            </a:extLst>
          </p:cNvPr>
          <p:cNvGrpSpPr/>
          <p:nvPr/>
        </p:nvGrpSpPr>
        <p:grpSpPr>
          <a:xfrm>
            <a:off x="1295363" y="1118972"/>
            <a:ext cx="2604413" cy="770230"/>
            <a:chOff x="6643536" y="1152494"/>
            <a:chExt cx="1790239" cy="864294"/>
          </a:xfrm>
        </p:grpSpPr>
        <p:sp>
          <p:nvSpPr>
            <p:cNvPr id="29" name="Google Shape;235;p18">
              <a:extLst>
                <a:ext uri="{FF2B5EF4-FFF2-40B4-BE49-F238E27FC236}">
                  <a16:creationId xmlns:a16="http://schemas.microsoft.com/office/drawing/2014/main" id="{C6754297-D688-4240-A166-1861F7F70B56}"/>
                </a:ext>
              </a:extLst>
            </p:cNvPr>
            <p:cNvSpPr txBox="1"/>
            <p:nvPr/>
          </p:nvSpPr>
          <p:spPr>
            <a:xfrm>
              <a:off x="6661075" y="1152494"/>
              <a:ext cx="1772700" cy="262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Appropriate size</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30" name="Google Shape;236;p18">
              <a:extLst>
                <a:ext uri="{FF2B5EF4-FFF2-40B4-BE49-F238E27FC236}">
                  <a16:creationId xmlns:a16="http://schemas.microsoft.com/office/drawing/2014/main" id="{3F935476-5CFB-4DED-8FA4-8F194E7B6E6D}"/>
                </a:ext>
              </a:extLst>
            </p:cNvPr>
            <p:cNvSpPr txBox="1"/>
            <p:nvPr/>
          </p:nvSpPr>
          <p:spPr>
            <a:xfrm>
              <a:off x="6643536" y="1310889"/>
              <a:ext cx="1772700" cy="705899"/>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SG" sz="1200" dirty="0">
                  <a:solidFill>
                    <a:srgbClr val="434343"/>
                  </a:solidFill>
                  <a:latin typeface="Roboto"/>
                  <a:ea typeface="Roboto"/>
                  <a:cs typeface="Roboto"/>
                  <a:sym typeface="Roboto"/>
                </a:rPr>
                <a:t>C</a:t>
              </a:r>
              <a:r>
                <a:rPr lang="en" sz="1200" dirty="0">
                  <a:solidFill>
                    <a:srgbClr val="434343"/>
                  </a:solidFill>
                  <a:latin typeface="Roboto"/>
                  <a:ea typeface="Roboto"/>
                  <a:cs typeface="Roboto"/>
                  <a:sym typeface="Roboto"/>
                </a:rPr>
                <a:t>onsists of 14 features and about 20000+ datapoints</a:t>
              </a:r>
              <a:endParaRPr sz="1200" dirty="0">
                <a:solidFill>
                  <a:srgbClr val="434343"/>
                </a:solidFill>
                <a:latin typeface="Roboto"/>
                <a:ea typeface="Roboto"/>
                <a:cs typeface="Roboto"/>
                <a:sym typeface="Roboto"/>
              </a:endParaRPr>
            </a:p>
          </p:txBody>
        </p:sp>
      </p:grpSp>
      <p:grpSp>
        <p:nvGrpSpPr>
          <p:cNvPr id="31" name="Google Shape;234;p18">
            <a:extLst>
              <a:ext uri="{FF2B5EF4-FFF2-40B4-BE49-F238E27FC236}">
                <a16:creationId xmlns:a16="http://schemas.microsoft.com/office/drawing/2014/main" id="{B2BFD215-2E10-4D55-A8C2-D3ABF9A12160}"/>
              </a:ext>
            </a:extLst>
          </p:cNvPr>
          <p:cNvGrpSpPr/>
          <p:nvPr/>
        </p:nvGrpSpPr>
        <p:grpSpPr>
          <a:xfrm>
            <a:off x="1266078" y="2151653"/>
            <a:ext cx="2866879" cy="770229"/>
            <a:chOff x="6660165" y="1152494"/>
            <a:chExt cx="1970656" cy="864293"/>
          </a:xfrm>
        </p:grpSpPr>
        <p:sp>
          <p:nvSpPr>
            <p:cNvPr id="32" name="Google Shape;235;p18">
              <a:extLst>
                <a:ext uri="{FF2B5EF4-FFF2-40B4-BE49-F238E27FC236}">
                  <a16:creationId xmlns:a16="http://schemas.microsoft.com/office/drawing/2014/main" id="{904CF353-ECE9-4DF2-9DA6-E118656BBE60}"/>
                </a:ext>
              </a:extLst>
            </p:cNvPr>
            <p:cNvSpPr txBox="1"/>
            <p:nvPr/>
          </p:nvSpPr>
          <p:spPr>
            <a:xfrm>
              <a:off x="6661074" y="1152494"/>
              <a:ext cx="1969747" cy="262499"/>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Enough </a:t>
              </a:r>
              <a:r>
                <a:rPr lang="en-US" sz="1700" dirty="0">
                  <a:solidFill>
                    <a:srgbClr val="434343"/>
                  </a:solidFill>
                  <a:latin typeface="Fira Sans Extra Condensed Medium"/>
                  <a:ea typeface="Fira Sans Extra Condensed Medium"/>
                  <a:cs typeface="Fira Sans Extra Condensed Medium"/>
                  <a:sym typeface="Fira Sans Extra Condensed Medium"/>
                </a:rPr>
                <a:t>space for Data Cleaning</a:t>
              </a:r>
              <a:r>
                <a:rPr lang="en" sz="1700" dirty="0">
                  <a:solidFill>
                    <a:srgbClr val="434343"/>
                  </a:solidFill>
                  <a:latin typeface="Fira Sans Extra Condensed Medium"/>
                  <a:ea typeface="Fira Sans Extra Condensed Medium"/>
                  <a:cs typeface="Fira Sans Extra Condensed Medium"/>
                  <a:sym typeface="Fira Sans Extra Condensed Medium"/>
                </a:rPr>
                <a:t> </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33" name="Google Shape;236;p18">
              <a:extLst>
                <a:ext uri="{FF2B5EF4-FFF2-40B4-BE49-F238E27FC236}">
                  <a16:creationId xmlns:a16="http://schemas.microsoft.com/office/drawing/2014/main" id="{8CE96BEB-60A1-432D-8F61-46EE452E0D1A}"/>
                </a:ext>
              </a:extLst>
            </p:cNvPr>
            <p:cNvSpPr txBox="1"/>
            <p:nvPr/>
          </p:nvSpPr>
          <p:spPr>
            <a:xfrm>
              <a:off x="6660165" y="1310889"/>
              <a:ext cx="1889992" cy="70589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SG" sz="1200" dirty="0">
                  <a:solidFill>
                    <a:srgbClr val="434343"/>
                  </a:solidFill>
                  <a:latin typeface="Roboto"/>
                  <a:ea typeface="Roboto"/>
                  <a:cs typeface="Roboto"/>
                  <a:sym typeface="Roboto"/>
                </a:rPr>
                <a:t>Some of the features have missing value or improper labels</a:t>
              </a:r>
              <a:endParaRPr sz="1200" dirty="0">
                <a:solidFill>
                  <a:srgbClr val="434343"/>
                </a:solidFill>
                <a:latin typeface="Roboto"/>
                <a:ea typeface="Roboto"/>
                <a:cs typeface="Roboto"/>
                <a:sym typeface="Roboto"/>
              </a:endParaRPr>
            </a:p>
          </p:txBody>
        </p:sp>
      </p:grpSp>
      <p:grpSp>
        <p:nvGrpSpPr>
          <p:cNvPr id="34" name="Google Shape;234;p18">
            <a:extLst>
              <a:ext uri="{FF2B5EF4-FFF2-40B4-BE49-F238E27FC236}">
                <a16:creationId xmlns:a16="http://schemas.microsoft.com/office/drawing/2014/main" id="{25F8F0E4-DFF3-4926-BFDE-1F87D9019CDB}"/>
              </a:ext>
            </a:extLst>
          </p:cNvPr>
          <p:cNvGrpSpPr/>
          <p:nvPr/>
        </p:nvGrpSpPr>
        <p:grpSpPr>
          <a:xfrm>
            <a:off x="1207404" y="3236384"/>
            <a:ext cx="3395302" cy="828282"/>
            <a:chOff x="6660165" y="1152494"/>
            <a:chExt cx="2333887" cy="929438"/>
          </a:xfrm>
        </p:grpSpPr>
        <p:sp>
          <p:nvSpPr>
            <p:cNvPr id="35" name="Google Shape;235;p18">
              <a:extLst>
                <a:ext uri="{FF2B5EF4-FFF2-40B4-BE49-F238E27FC236}">
                  <a16:creationId xmlns:a16="http://schemas.microsoft.com/office/drawing/2014/main" id="{3BCD6936-974A-4E2C-BA42-27F79407E0A4}"/>
                </a:ext>
              </a:extLst>
            </p:cNvPr>
            <p:cNvSpPr txBox="1"/>
            <p:nvPr/>
          </p:nvSpPr>
          <p:spPr>
            <a:xfrm>
              <a:off x="6661074" y="1152494"/>
              <a:ext cx="2332978" cy="262499"/>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ltLang="zh-CN" sz="1700" dirty="0">
                  <a:solidFill>
                    <a:srgbClr val="434343"/>
                  </a:solidFill>
                  <a:latin typeface="Fira Sans Extra Condensed Medium"/>
                  <a:ea typeface="Fira Sans Extra Condensed Medium"/>
                  <a:cs typeface="Fira Sans Extra Condensed Medium"/>
                  <a:sym typeface="Fira Sans Extra Condensed Medium"/>
                </a:rPr>
                <a:t>Problem is Intuitive &amp; Straightforward</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36" name="Google Shape;236;p18">
              <a:extLst>
                <a:ext uri="{FF2B5EF4-FFF2-40B4-BE49-F238E27FC236}">
                  <a16:creationId xmlns:a16="http://schemas.microsoft.com/office/drawing/2014/main" id="{ABEDB67F-8F31-4A63-9635-7B10BCEC4369}"/>
                </a:ext>
              </a:extLst>
            </p:cNvPr>
            <p:cNvSpPr txBox="1"/>
            <p:nvPr/>
          </p:nvSpPr>
          <p:spPr>
            <a:xfrm>
              <a:off x="6660165" y="1376035"/>
              <a:ext cx="2242942" cy="70589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SG" sz="1200" dirty="0">
                  <a:solidFill>
                    <a:srgbClr val="434343"/>
                  </a:solidFill>
                  <a:latin typeface="Roboto"/>
                  <a:ea typeface="Roboto"/>
                  <a:cs typeface="Roboto"/>
                  <a:sym typeface="Roboto"/>
                </a:rPr>
                <a:t>It is a binary classification problem that predicts if a person is Job-Seekers or Non Job-Seekers</a:t>
              </a:r>
              <a:endParaRPr sz="1200" dirty="0">
                <a:solidFill>
                  <a:srgbClr val="434343"/>
                </a:solidFill>
                <a:latin typeface="Roboto"/>
                <a:ea typeface="Roboto"/>
                <a:cs typeface="Roboto"/>
                <a:sym typeface="Roboto"/>
              </a:endParaRPr>
            </a:p>
          </p:txBody>
        </p:sp>
      </p:grpSp>
      <p:pic>
        <p:nvPicPr>
          <p:cNvPr id="27" name="Audio 26">
            <a:hlinkClick r:id="" action="ppaction://media"/>
            <a:extLst>
              <a:ext uri="{FF2B5EF4-FFF2-40B4-BE49-F238E27FC236}">
                <a16:creationId xmlns:a16="http://schemas.microsoft.com/office/drawing/2014/main" id="{8CAEB01E-56CC-4245-9CC8-189A98D4370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643938" y="4643438"/>
            <a:ext cx="347662" cy="347662"/>
          </a:xfrm>
          <a:prstGeom prst="rect">
            <a:avLst/>
          </a:prstGeom>
        </p:spPr>
      </p:pic>
    </p:spTree>
    <p:custDataLst>
      <p:tags r:id="rId1"/>
    </p:custDataLst>
    <p:extLst>
      <p:ext uri="{BB962C8B-B14F-4D97-AF65-F5344CB8AC3E}">
        <p14:creationId xmlns:p14="http://schemas.microsoft.com/office/powerpoint/2010/main" val="3123076759"/>
      </p:ext>
    </p:extLst>
  </p:cSld>
  <p:clrMapOvr>
    <a:masterClrMapping/>
  </p:clrMapOvr>
  <mc:AlternateContent xmlns:mc="http://schemas.openxmlformats.org/markup-compatibility/2006" xmlns:p14="http://schemas.microsoft.com/office/powerpoint/2010/main">
    <mc:Choice Requires="p14">
      <p:transition spd="slow" p14:dur="2000" advTm="24150"/>
    </mc:Choice>
    <mc:Fallback xmlns="">
      <p:transition spd="slow" advTm="24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 presetClass="exit" presetSubtype="0" fill="hold"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506;p43">
            <a:extLst>
              <a:ext uri="{FF2B5EF4-FFF2-40B4-BE49-F238E27FC236}">
                <a16:creationId xmlns:a16="http://schemas.microsoft.com/office/drawing/2014/main" id="{2A6E03A7-3664-425E-9603-549A7C947332}"/>
              </a:ext>
            </a:extLst>
          </p:cNvPr>
          <p:cNvSpPr/>
          <p:nvPr/>
        </p:nvSpPr>
        <p:spPr>
          <a:xfrm>
            <a:off x="-339846" y="2571750"/>
            <a:ext cx="5158525" cy="2188625"/>
          </a:xfrm>
          <a:custGeom>
            <a:avLst/>
            <a:gdLst/>
            <a:ahLst/>
            <a:cxnLst/>
            <a:rect l="l" t="t" r="r" b="b"/>
            <a:pathLst>
              <a:path w="206341" h="87545" extrusionOk="0">
                <a:moveTo>
                  <a:pt x="0" y="0"/>
                </a:moveTo>
                <a:lnTo>
                  <a:pt x="41469" y="43673"/>
                </a:lnTo>
                <a:lnTo>
                  <a:pt x="82737" y="21636"/>
                </a:lnTo>
                <a:lnTo>
                  <a:pt x="124206" y="87545"/>
                </a:lnTo>
                <a:lnTo>
                  <a:pt x="165674" y="43472"/>
                </a:lnTo>
                <a:lnTo>
                  <a:pt x="206341" y="87345"/>
                </a:lnTo>
              </a:path>
            </a:pathLst>
          </a:custGeom>
          <a:noFill/>
          <a:ln w="19050" cap="flat" cmpd="sng">
            <a:solidFill>
              <a:schemeClr val="accent2"/>
            </a:solidFill>
            <a:prstDash val="solid"/>
            <a:round/>
            <a:headEnd type="none" w="med" len="med"/>
            <a:tailEnd type="none" w="med" len="med"/>
          </a:ln>
        </p:spPr>
        <p:txBody>
          <a:bodyPr/>
          <a:lstStyle/>
          <a:p>
            <a:endParaRPr lang="en-SG" dirty="0"/>
          </a:p>
        </p:txBody>
      </p:sp>
      <p:sp>
        <p:nvSpPr>
          <p:cNvPr id="2" name="Title 1">
            <a:extLst>
              <a:ext uri="{FF2B5EF4-FFF2-40B4-BE49-F238E27FC236}">
                <a16:creationId xmlns:a16="http://schemas.microsoft.com/office/drawing/2014/main" id="{FA95B03E-A349-4159-802F-3EE6B34EE317}"/>
              </a:ext>
            </a:extLst>
          </p:cNvPr>
          <p:cNvSpPr>
            <a:spLocks noGrp="1"/>
          </p:cNvSpPr>
          <p:nvPr>
            <p:ph type="title"/>
          </p:nvPr>
        </p:nvSpPr>
        <p:spPr>
          <a:xfrm>
            <a:off x="403241" y="1967552"/>
            <a:ext cx="8203200" cy="481200"/>
          </a:xfrm>
        </p:spPr>
        <p:txBody>
          <a:bodyPr/>
          <a:lstStyle/>
          <a:p>
            <a:pPr algn="ctr"/>
            <a:r>
              <a:rPr lang="en-SG" sz="5400" dirty="0">
                <a:solidFill>
                  <a:srgbClr val="1E35A1"/>
                </a:solidFill>
              </a:rPr>
              <a:t>Data Cleaning</a:t>
            </a:r>
          </a:p>
        </p:txBody>
      </p:sp>
      <p:sp>
        <p:nvSpPr>
          <p:cNvPr id="7" name="Google Shape;1504;p43">
            <a:extLst>
              <a:ext uri="{FF2B5EF4-FFF2-40B4-BE49-F238E27FC236}">
                <a16:creationId xmlns:a16="http://schemas.microsoft.com/office/drawing/2014/main" id="{1CF8D991-B692-4B50-9992-C718505BBD17}"/>
              </a:ext>
            </a:extLst>
          </p:cNvPr>
          <p:cNvSpPr/>
          <p:nvPr/>
        </p:nvSpPr>
        <p:spPr>
          <a:xfrm>
            <a:off x="5157883" y="2524182"/>
            <a:ext cx="5163525" cy="1637700"/>
          </a:xfrm>
          <a:custGeom>
            <a:avLst/>
            <a:gdLst/>
            <a:ahLst/>
            <a:cxnLst/>
            <a:rect l="l" t="t" r="r" b="b"/>
            <a:pathLst>
              <a:path w="206541" h="65508" extrusionOk="0">
                <a:moveTo>
                  <a:pt x="0" y="65508"/>
                </a:moveTo>
                <a:lnTo>
                  <a:pt x="41468" y="43272"/>
                </a:lnTo>
                <a:lnTo>
                  <a:pt x="82937" y="65508"/>
                </a:lnTo>
                <a:lnTo>
                  <a:pt x="124406" y="21636"/>
                </a:lnTo>
                <a:lnTo>
                  <a:pt x="165874" y="43873"/>
                </a:lnTo>
                <a:lnTo>
                  <a:pt x="206541" y="0"/>
                </a:lnTo>
              </a:path>
            </a:pathLst>
          </a:custGeom>
          <a:noFill/>
          <a:ln w="19050" cap="flat" cmpd="sng">
            <a:solidFill>
              <a:schemeClr val="accent1"/>
            </a:solidFill>
            <a:prstDash val="solid"/>
            <a:round/>
            <a:headEnd type="none" w="med" len="med"/>
            <a:tailEnd type="none" w="med" len="med"/>
          </a:ln>
        </p:spPr>
      </p:sp>
      <p:sp>
        <p:nvSpPr>
          <p:cNvPr id="8" name="Google Shape;1505;p43">
            <a:extLst>
              <a:ext uri="{FF2B5EF4-FFF2-40B4-BE49-F238E27FC236}">
                <a16:creationId xmlns:a16="http://schemas.microsoft.com/office/drawing/2014/main" id="{009F70A7-56D6-42EB-AC94-70575D46D18F}"/>
              </a:ext>
            </a:extLst>
          </p:cNvPr>
          <p:cNvSpPr/>
          <p:nvPr/>
        </p:nvSpPr>
        <p:spPr>
          <a:xfrm>
            <a:off x="4036653" y="3298946"/>
            <a:ext cx="5173550" cy="1632700"/>
          </a:xfrm>
          <a:custGeom>
            <a:avLst/>
            <a:gdLst/>
            <a:ahLst/>
            <a:cxnLst/>
            <a:rect l="l" t="t" r="r" b="b"/>
            <a:pathLst>
              <a:path w="206942" h="65308" extrusionOk="0">
                <a:moveTo>
                  <a:pt x="0" y="43472"/>
                </a:moveTo>
                <a:lnTo>
                  <a:pt x="41669" y="21636"/>
                </a:lnTo>
                <a:lnTo>
                  <a:pt x="82737" y="65308"/>
                </a:lnTo>
                <a:lnTo>
                  <a:pt x="124205" y="0"/>
                </a:lnTo>
                <a:lnTo>
                  <a:pt x="165874" y="21836"/>
                </a:lnTo>
                <a:lnTo>
                  <a:pt x="206942" y="201"/>
                </a:lnTo>
              </a:path>
            </a:pathLst>
          </a:custGeom>
          <a:noFill/>
          <a:ln w="19050" cap="flat" cmpd="sng">
            <a:solidFill>
              <a:schemeClr val="accent3"/>
            </a:solidFill>
            <a:prstDash val="solid"/>
            <a:round/>
            <a:headEnd type="none" w="med" len="med"/>
            <a:tailEnd type="none" w="med" len="med"/>
          </a:ln>
        </p:spPr>
        <p:txBody>
          <a:bodyPr/>
          <a:lstStyle/>
          <a:p>
            <a:endParaRPr lang="en-SG" dirty="0"/>
          </a:p>
        </p:txBody>
      </p:sp>
      <p:sp>
        <p:nvSpPr>
          <p:cNvPr id="11" name="Google Shape;1504;p43">
            <a:extLst>
              <a:ext uri="{FF2B5EF4-FFF2-40B4-BE49-F238E27FC236}">
                <a16:creationId xmlns:a16="http://schemas.microsoft.com/office/drawing/2014/main" id="{C5C1D28F-8EB0-481B-A2B9-6CE224DADB31}"/>
              </a:ext>
            </a:extLst>
          </p:cNvPr>
          <p:cNvSpPr/>
          <p:nvPr/>
        </p:nvSpPr>
        <p:spPr>
          <a:xfrm flipV="1">
            <a:off x="-1242917" y="2904114"/>
            <a:ext cx="5163525" cy="1637700"/>
          </a:xfrm>
          <a:custGeom>
            <a:avLst/>
            <a:gdLst/>
            <a:ahLst/>
            <a:cxnLst/>
            <a:rect l="l" t="t" r="r" b="b"/>
            <a:pathLst>
              <a:path w="206541" h="65508" extrusionOk="0">
                <a:moveTo>
                  <a:pt x="0" y="65508"/>
                </a:moveTo>
                <a:lnTo>
                  <a:pt x="41468" y="43272"/>
                </a:lnTo>
                <a:lnTo>
                  <a:pt x="82937" y="65508"/>
                </a:lnTo>
                <a:lnTo>
                  <a:pt x="124406" y="21636"/>
                </a:lnTo>
                <a:lnTo>
                  <a:pt x="165874" y="43873"/>
                </a:lnTo>
                <a:lnTo>
                  <a:pt x="206541" y="0"/>
                </a:lnTo>
              </a:path>
            </a:pathLst>
          </a:custGeom>
          <a:noFill/>
          <a:ln w="19050" cap="flat" cmpd="sng">
            <a:solidFill>
              <a:schemeClr val="accent1"/>
            </a:solidFill>
            <a:prstDash val="solid"/>
            <a:round/>
            <a:headEnd type="none" w="med" len="med"/>
            <a:tailEnd type="none" w="med" len="med"/>
          </a:ln>
        </p:spPr>
      </p:sp>
      <p:pic>
        <p:nvPicPr>
          <p:cNvPr id="4" name="Audio 3">
            <a:hlinkClick r:id="" action="ppaction://media"/>
            <a:extLst>
              <a:ext uri="{FF2B5EF4-FFF2-40B4-BE49-F238E27FC236}">
                <a16:creationId xmlns:a16="http://schemas.microsoft.com/office/drawing/2014/main" id="{C3FF9426-E29B-4FE9-9BAF-1F1103F034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43938" y="4643438"/>
            <a:ext cx="347662" cy="347662"/>
          </a:xfrm>
          <a:prstGeom prst="rect">
            <a:avLst/>
          </a:prstGeom>
        </p:spPr>
      </p:pic>
    </p:spTree>
    <p:extLst>
      <p:ext uri="{BB962C8B-B14F-4D97-AF65-F5344CB8AC3E}">
        <p14:creationId xmlns:p14="http://schemas.microsoft.com/office/powerpoint/2010/main" val="2611057259"/>
      </p:ext>
    </p:extLst>
  </p:cSld>
  <p:clrMapOvr>
    <a:masterClrMapping/>
  </p:clrMapOvr>
  <mc:AlternateContent xmlns:mc="http://schemas.openxmlformats.org/markup-compatibility/2006" xmlns:p14="http://schemas.microsoft.com/office/powerpoint/2010/main">
    <mc:Choice Requires="p14">
      <p:transition spd="slow" p14:dur="2000" advTm="3005"/>
    </mc:Choice>
    <mc:Fallback xmlns="">
      <p:transition spd="slow" advTm="3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F14753-5A53-49A7-8398-D76745F47C10}"/>
              </a:ext>
            </a:extLst>
          </p:cNvPr>
          <p:cNvPicPr>
            <a:picLocks noChangeAspect="1"/>
          </p:cNvPicPr>
          <p:nvPr/>
        </p:nvPicPr>
        <p:blipFill>
          <a:blip r:embed="rId6"/>
          <a:stretch>
            <a:fillRect/>
          </a:stretch>
        </p:blipFill>
        <p:spPr>
          <a:xfrm>
            <a:off x="433691" y="707571"/>
            <a:ext cx="5168218" cy="4032931"/>
          </a:xfrm>
          <a:prstGeom prst="rect">
            <a:avLst/>
          </a:prstGeom>
        </p:spPr>
      </p:pic>
      <p:sp>
        <p:nvSpPr>
          <p:cNvPr id="4" name="Google Shape;89;p16">
            <a:extLst>
              <a:ext uri="{FF2B5EF4-FFF2-40B4-BE49-F238E27FC236}">
                <a16:creationId xmlns:a16="http://schemas.microsoft.com/office/drawing/2014/main" id="{C9FA9AE5-C175-4845-8686-56C2E3B62B6F}"/>
              </a:ext>
            </a:extLst>
          </p:cNvPr>
          <p:cNvSpPr txBox="1">
            <a:spLocks noGrp="1"/>
          </p:cNvSpPr>
          <p:nvPr>
            <p:ph type="title"/>
          </p:nvPr>
        </p:nvSpPr>
        <p:spPr>
          <a:xfrm>
            <a:off x="391751" y="14098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6">
                    <a:lumMod val="50000"/>
                    <a:lumOff val="50000"/>
                  </a:schemeClr>
                </a:solidFill>
              </a:rPr>
              <a:t>Checking the features</a:t>
            </a:r>
            <a:endParaRPr sz="3200" dirty="0">
              <a:solidFill>
                <a:schemeClr val="accent6">
                  <a:lumMod val="50000"/>
                  <a:lumOff val="50000"/>
                </a:schemeClr>
              </a:solidFill>
            </a:endParaRPr>
          </a:p>
        </p:txBody>
      </p:sp>
      <p:pic>
        <p:nvPicPr>
          <p:cNvPr id="2" name="Audio 1">
            <a:hlinkClick r:id="" action="ppaction://media"/>
            <a:extLst>
              <a:ext uri="{FF2B5EF4-FFF2-40B4-BE49-F238E27FC236}">
                <a16:creationId xmlns:a16="http://schemas.microsoft.com/office/drawing/2014/main" id="{65E52D9E-5A66-439D-9E40-092185EC963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43938" y="4643438"/>
            <a:ext cx="347662" cy="347662"/>
          </a:xfrm>
          <a:prstGeom prst="rect">
            <a:avLst/>
          </a:prstGeom>
        </p:spPr>
      </p:pic>
    </p:spTree>
    <p:custDataLst>
      <p:tags r:id="rId1"/>
    </p:custDataLst>
    <p:extLst>
      <p:ext uri="{BB962C8B-B14F-4D97-AF65-F5344CB8AC3E}">
        <p14:creationId xmlns:p14="http://schemas.microsoft.com/office/powerpoint/2010/main" val="2965145534"/>
      </p:ext>
    </p:extLst>
  </p:cSld>
  <p:clrMapOvr>
    <a:masterClrMapping/>
  </p:clrMapOvr>
  <mc:AlternateContent xmlns:mc="http://schemas.openxmlformats.org/markup-compatibility/2006" xmlns:p14="http://schemas.microsoft.com/office/powerpoint/2010/main">
    <mc:Choice Requires="p14">
      <p:transition spd="slow" p14:dur="2000" advTm="8888"/>
    </mc:Choice>
    <mc:Fallback xmlns="">
      <p:transition spd="slow" advTm="8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182;p20">
            <a:extLst>
              <a:ext uri="{FF2B5EF4-FFF2-40B4-BE49-F238E27FC236}">
                <a16:creationId xmlns:a16="http://schemas.microsoft.com/office/drawing/2014/main" id="{0B3F04E5-C230-4315-B723-D63F5ACCF1DD}"/>
              </a:ext>
            </a:extLst>
          </p:cNvPr>
          <p:cNvGraphicFramePr/>
          <p:nvPr/>
        </p:nvGraphicFramePr>
        <p:xfrm>
          <a:off x="914400" y="831640"/>
          <a:ext cx="6763905" cy="2103120"/>
        </p:xfrm>
        <a:graphic>
          <a:graphicData uri="http://schemas.openxmlformats.org/drawingml/2006/table">
            <a:tbl>
              <a:tblPr>
                <a:noFill/>
              </a:tblPr>
              <a:tblGrid>
                <a:gridCol w="2662812">
                  <a:extLst>
                    <a:ext uri="{9D8B030D-6E8A-4147-A177-3AD203B41FA5}">
                      <a16:colId xmlns:a16="http://schemas.microsoft.com/office/drawing/2014/main" val="20001"/>
                    </a:ext>
                  </a:extLst>
                </a:gridCol>
                <a:gridCol w="4101093">
                  <a:extLst>
                    <a:ext uri="{9D8B030D-6E8A-4147-A177-3AD203B41FA5}">
                      <a16:colId xmlns:a16="http://schemas.microsoft.com/office/drawing/2014/main" val="20002"/>
                    </a:ext>
                  </a:extLst>
                </a:gridCol>
              </a:tblGrid>
              <a:tr h="505611">
                <a:tc>
                  <a:txBody>
                    <a:bodyPr/>
                    <a:lstStyle/>
                    <a:p>
                      <a:pPr marL="0" lvl="0" indent="0" algn="ctr" rtl="0">
                        <a:spcBef>
                          <a:spcPts val="0"/>
                        </a:spcBef>
                        <a:spcAft>
                          <a:spcPts val="0"/>
                        </a:spcAft>
                        <a:buNone/>
                      </a:pPr>
                      <a:r>
                        <a:rPr lang="en" sz="2000" b="1" dirty="0">
                          <a:solidFill>
                            <a:schemeClr val="dk1"/>
                          </a:solidFill>
                          <a:latin typeface="Oswald"/>
                          <a:ea typeface="Oswald"/>
                          <a:cs typeface="Oswald"/>
                          <a:sym typeface="Oswald"/>
                        </a:rPr>
                        <a:t>Dropped Columns</a:t>
                      </a:r>
                      <a:endParaRPr sz="2000" b="1" dirty="0">
                        <a:solidFill>
                          <a:schemeClr val="dk1"/>
                        </a:solidFill>
                        <a:latin typeface="Oswald"/>
                        <a:ea typeface="Oswald"/>
                        <a:cs typeface="Oswald"/>
                        <a:sym typeface="Oswald"/>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9525" cap="flat" cmpd="sng">
                      <a:solidFill>
                        <a:srgbClr val="061233">
                          <a:alpha val="0"/>
                        </a:srgb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dirty="0">
                          <a:solidFill>
                            <a:schemeClr val="dk1"/>
                          </a:solidFill>
                          <a:latin typeface="Oswald"/>
                          <a:ea typeface="Oswald"/>
                          <a:cs typeface="Oswald"/>
                          <a:sym typeface="Oswald"/>
                        </a:rPr>
                        <a:t>Reason</a:t>
                      </a:r>
                      <a:endParaRPr sz="2000" b="1" dirty="0">
                        <a:solidFill>
                          <a:schemeClr val="dk1"/>
                        </a:solidFill>
                        <a:latin typeface="Oswald"/>
                        <a:ea typeface="Oswald"/>
                        <a:cs typeface="Oswald"/>
                        <a:sym typeface="Oswald"/>
                      </a:endParaRPr>
                    </a:p>
                  </a:txBody>
                  <a:tcPr marL="91425" marR="91425" marT="91425" marB="91425">
                    <a:lnL w="19050" cap="flat" cmpd="sng">
                      <a:solidFill>
                        <a:schemeClr val="accent2"/>
                      </a:solidFill>
                      <a:prstDash val="solid"/>
                      <a:round/>
                      <a:headEnd type="none" w="sm" len="sm"/>
                      <a:tailEnd type="none" w="sm" len="sm"/>
                    </a:lnL>
                    <a:lnR w="9525" cap="flat" cmpd="sng">
                      <a:solidFill>
                        <a:srgbClr val="061233">
                          <a:alpha val="0"/>
                        </a:srgbClr>
                      </a:solidFill>
                      <a:prstDash val="solid"/>
                      <a:round/>
                      <a:headEnd type="none" w="sm" len="sm"/>
                      <a:tailEnd type="none" w="sm" len="sm"/>
                    </a:lnR>
                    <a:lnT w="9525" cap="flat" cmpd="sng">
                      <a:solidFill>
                        <a:srgbClr val="061233">
                          <a:alpha val="0"/>
                        </a:srgb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4">
                        <a:lumMod val="60000"/>
                        <a:lumOff val="40000"/>
                      </a:schemeClr>
                    </a:solidFill>
                  </a:tcPr>
                </a:tc>
                <a:extLst>
                  <a:ext uri="{0D108BD9-81ED-4DB2-BD59-A6C34878D82A}">
                    <a16:rowId xmlns:a16="http://schemas.microsoft.com/office/drawing/2014/main" val="10000"/>
                  </a:ext>
                </a:extLst>
              </a:tr>
              <a:tr h="523051">
                <a:tc>
                  <a:txBody>
                    <a:bodyPr/>
                    <a:lstStyle/>
                    <a:p>
                      <a:pPr marL="0" lvl="0" indent="0" algn="ctr" rtl="0">
                        <a:spcBef>
                          <a:spcPts val="0"/>
                        </a:spcBef>
                        <a:spcAft>
                          <a:spcPts val="0"/>
                        </a:spcAft>
                        <a:buNone/>
                      </a:pPr>
                      <a:r>
                        <a:rPr lang="en-US" altLang="zh-CN" sz="2000" b="1" dirty="0" err="1">
                          <a:solidFill>
                            <a:schemeClr val="lt1"/>
                          </a:solidFill>
                          <a:latin typeface="Oswald"/>
                          <a:ea typeface="Oswald"/>
                          <a:cs typeface="Oswald"/>
                          <a:sym typeface="Oswald"/>
                        </a:rPr>
                        <a:t>Enrolled_Id</a:t>
                      </a:r>
                      <a:endParaRPr sz="2000" b="1" dirty="0">
                        <a:solidFill>
                          <a:schemeClr val="lt1"/>
                        </a:solidFill>
                        <a:latin typeface="Oswald"/>
                        <a:ea typeface="Oswald"/>
                        <a:cs typeface="Oswald"/>
                        <a:sym typeface="Oswald"/>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061233">
                        <a:alpha val="66850"/>
                      </a:srgbClr>
                    </a:solidFill>
                  </a:tcPr>
                </a:tc>
                <a:tc>
                  <a:txBody>
                    <a:bodyPr/>
                    <a:lstStyle/>
                    <a:p>
                      <a:pPr marL="0" lvl="0" indent="0" algn="ctr" rtl="0">
                        <a:spcBef>
                          <a:spcPts val="0"/>
                        </a:spcBef>
                        <a:spcAft>
                          <a:spcPts val="0"/>
                        </a:spcAft>
                        <a:buNone/>
                      </a:pPr>
                      <a:r>
                        <a:rPr lang="en" dirty="0">
                          <a:solidFill>
                            <a:schemeClr val="lt1"/>
                          </a:solidFill>
                          <a:latin typeface="Fira Code"/>
                          <a:ea typeface="Fira Code"/>
                          <a:cs typeface="Fira Code"/>
                          <a:sym typeface="Fira Code"/>
                        </a:rPr>
                        <a:t>Unique for every datapoints</a:t>
                      </a:r>
                      <a:endParaRPr dirty="0">
                        <a:solidFill>
                          <a:schemeClr val="lt1"/>
                        </a:solidFill>
                        <a:latin typeface="Fira Code"/>
                        <a:ea typeface="Fira Code"/>
                        <a:cs typeface="Fira Code"/>
                        <a:sym typeface="Fira Code"/>
                      </a:endParaRPr>
                    </a:p>
                  </a:txBody>
                  <a:tcPr marL="91425" marR="91425" marT="91425" marB="91425" anchor="ctr">
                    <a:lnL w="19050" cap="flat" cmpd="sng">
                      <a:solidFill>
                        <a:schemeClr val="accent2"/>
                      </a:solidFill>
                      <a:prstDash val="solid"/>
                      <a:round/>
                      <a:headEnd type="none" w="sm" len="sm"/>
                      <a:tailEnd type="none" w="sm" len="sm"/>
                    </a:lnL>
                    <a:lnR w="9525" cap="flat" cmpd="sng">
                      <a:solidFill>
                        <a:srgbClr val="061233">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061233">
                        <a:alpha val="54490"/>
                      </a:srgbClr>
                    </a:solidFill>
                  </a:tcPr>
                </a:tc>
                <a:extLst>
                  <a:ext uri="{0D108BD9-81ED-4DB2-BD59-A6C34878D82A}">
                    <a16:rowId xmlns:a16="http://schemas.microsoft.com/office/drawing/2014/main" val="10001"/>
                  </a:ext>
                </a:extLst>
              </a:tr>
              <a:tr h="1074458">
                <a:tc>
                  <a:txBody>
                    <a:bodyPr/>
                    <a:lstStyle/>
                    <a:p>
                      <a:pPr marL="0" lvl="0" indent="0" algn="ctr" rtl="0">
                        <a:spcBef>
                          <a:spcPts val="0"/>
                        </a:spcBef>
                        <a:spcAft>
                          <a:spcPts val="0"/>
                        </a:spcAft>
                        <a:buNone/>
                      </a:pPr>
                      <a:r>
                        <a:rPr lang="en" sz="2000" b="1" dirty="0">
                          <a:solidFill>
                            <a:schemeClr val="lt1"/>
                          </a:solidFill>
                          <a:latin typeface="Oswald"/>
                          <a:ea typeface="Oswald"/>
                          <a:cs typeface="Oswald"/>
                          <a:sym typeface="Oswald"/>
                        </a:rPr>
                        <a:t>City</a:t>
                      </a:r>
                      <a:endParaRPr sz="3200" b="1" dirty="0">
                        <a:solidFill>
                          <a:schemeClr val="lt1"/>
                        </a:solidFill>
                        <a:latin typeface="Oswald"/>
                        <a:ea typeface="Oswald"/>
                        <a:cs typeface="Oswald"/>
                        <a:sym typeface="Oswald"/>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061233">
                        <a:alpha val="66850"/>
                      </a:srgbClr>
                    </a:solidFill>
                  </a:tcPr>
                </a:tc>
                <a:tc>
                  <a:txBody>
                    <a:bodyPr/>
                    <a:lstStyle/>
                    <a:p>
                      <a:pPr marL="0" lvl="0" indent="0" algn="ctr" rtl="0">
                        <a:spcBef>
                          <a:spcPts val="0"/>
                        </a:spcBef>
                        <a:spcAft>
                          <a:spcPts val="0"/>
                        </a:spcAft>
                        <a:buNone/>
                      </a:pPr>
                      <a:r>
                        <a:rPr lang="en" dirty="0">
                          <a:solidFill>
                            <a:schemeClr val="lt1"/>
                          </a:solidFill>
                          <a:latin typeface="Fira Code"/>
                          <a:ea typeface="Fira Code"/>
                          <a:cs typeface="Fira Code"/>
                          <a:sym typeface="Fira Code"/>
                        </a:rPr>
                        <a:t>Too many categories </a:t>
                      </a:r>
                    </a:p>
                    <a:p>
                      <a:pPr marL="0" lvl="0" indent="0" algn="ctr" rtl="0">
                        <a:spcBef>
                          <a:spcPts val="0"/>
                        </a:spcBef>
                        <a:spcAft>
                          <a:spcPts val="0"/>
                        </a:spcAft>
                        <a:buNone/>
                      </a:pPr>
                      <a:r>
                        <a:rPr lang="en" dirty="0">
                          <a:solidFill>
                            <a:schemeClr val="lt1"/>
                          </a:solidFill>
                          <a:latin typeface="Fira Code"/>
                          <a:ea typeface="Fira Code"/>
                          <a:cs typeface="Fira Code"/>
                          <a:sym typeface="Fira Code"/>
                        </a:rPr>
                        <a:t>Direct relationship with city_development_index </a:t>
                      </a:r>
                    </a:p>
                    <a:p>
                      <a:pPr marL="0" lvl="0" indent="0" algn="ctr" rtl="0">
                        <a:spcBef>
                          <a:spcPts val="0"/>
                        </a:spcBef>
                        <a:spcAft>
                          <a:spcPts val="0"/>
                        </a:spcAft>
                        <a:buNone/>
                      </a:pPr>
                      <a:endParaRPr dirty="0">
                        <a:solidFill>
                          <a:schemeClr val="lt1"/>
                        </a:solidFill>
                        <a:latin typeface="Fira Code"/>
                        <a:ea typeface="Fira Code"/>
                        <a:cs typeface="Fira Code"/>
                        <a:sym typeface="Fira Code"/>
                      </a:endParaRPr>
                    </a:p>
                  </a:txBody>
                  <a:tcPr marL="91425" marR="91425" marT="91425" marB="91425" anchor="ctr">
                    <a:lnL w="19050" cap="flat" cmpd="sng">
                      <a:solidFill>
                        <a:schemeClr val="accent2"/>
                      </a:solidFill>
                      <a:prstDash val="solid"/>
                      <a:round/>
                      <a:headEnd type="none" w="sm" len="sm"/>
                      <a:tailEnd type="none" w="sm" len="sm"/>
                    </a:lnL>
                    <a:lnR w="9525" cap="flat" cmpd="sng">
                      <a:solidFill>
                        <a:srgbClr val="061233">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061233">
                        <a:alpha val="54490"/>
                      </a:srgbClr>
                    </a:solidFill>
                  </a:tcPr>
                </a:tc>
                <a:extLst>
                  <a:ext uri="{0D108BD9-81ED-4DB2-BD59-A6C34878D82A}">
                    <a16:rowId xmlns:a16="http://schemas.microsoft.com/office/drawing/2014/main" val="10002"/>
                  </a:ext>
                </a:extLst>
              </a:tr>
            </a:tbl>
          </a:graphicData>
        </a:graphic>
      </p:graphicFrame>
      <p:sp>
        <p:nvSpPr>
          <p:cNvPr id="5" name="Google Shape;89;p16">
            <a:extLst>
              <a:ext uri="{FF2B5EF4-FFF2-40B4-BE49-F238E27FC236}">
                <a16:creationId xmlns:a16="http://schemas.microsoft.com/office/drawing/2014/main" id="{CCCB4BED-5941-442A-AAD8-95C845EB16A7}"/>
              </a:ext>
            </a:extLst>
          </p:cNvPr>
          <p:cNvSpPr txBox="1">
            <a:spLocks noGrp="1"/>
          </p:cNvSpPr>
          <p:nvPr>
            <p:ph type="title"/>
          </p:nvPr>
        </p:nvSpPr>
        <p:spPr>
          <a:xfrm>
            <a:off x="111141" y="275120"/>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lumMod val="50000"/>
                    <a:lumOff val="50000"/>
                  </a:schemeClr>
                </a:solidFill>
              </a:rPr>
              <a:t>Dropping Irrelevant Columns</a:t>
            </a:r>
            <a:endParaRPr dirty="0">
              <a:solidFill>
                <a:schemeClr val="accent6">
                  <a:lumMod val="50000"/>
                  <a:lumOff val="50000"/>
                </a:schemeClr>
              </a:solidFill>
            </a:endParaRPr>
          </a:p>
        </p:txBody>
      </p:sp>
      <p:pic>
        <p:nvPicPr>
          <p:cNvPr id="6" name="Picture 5">
            <a:extLst>
              <a:ext uri="{FF2B5EF4-FFF2-40B4-BE49-F238E27FC236}">
                <a16:creationId xmlns:a16="http://schemas.microsoft.com/office/drawing/2014/main" id="{121A6ADC-00D8-469C-AFC9-2B2D10DFDA4B}"/>
              </a:ext>
            </a:extLst>
          </p:cNvPr>
          <p:cNvPicPr>
            <a:picLocks noChangeAspect="1"/>
          </p:cNvPicPr>
          <p:nvPr/>
        </p:nvPicPr>
        <p:blipFill>
          <a:blip r:embed="rId6"/>
          <a:stretch>
            <a:fillRect/>
          </a:stretch>
        </p:blipFill>
        <p:spPr>
          <a:xfrm>
            <a:off x="870609" y="3206585"/>
            <a:ext cx="6638001" cy="1453281"/>
          </a:xfrm>
          <a:prstGeom prst="rect">
            <a:avLst/>
          </a:prstGeom>
        </p:spPr>
      </p:pic>
      <p:pic>
        <p:nvPicPr>
          <p:cNvPr id="7" name="Picture 6">
            <a:extLst>
              <a:ext uri="{FF2B5EF4-FFF2-40B4-BE49-F238E27FC236}">
                <a16:creationId xmlns:a16="http://schemas.microsoft.com/office/drawing/2014/main" id="{E15B367E-642A-4EF7-AD96-75D75B807B5E}"/>
              </a:ext>
            </a:extLst>
          </p:cNvPr>
          <p:cNvPicPr>
            <a:picLocks noChangeAspect="1"/>
          </p:cNvPicPr>
          <p:nvPr/>
        </p:nvPicPr>
        <p:blipFill>
          <a:blip r:embed="rId7"/>
          <a:stretch>
            <a:fillRect/>
          </a:stretch>
        </p:blipFill>
        <p:spPr>
          <a:xfrm>
            <a:off x="762781" y="3013639"/>
            <a:ext cx="3746735" cy="1619882"/>
          </a:xfrm>
          <a:prstGeom prst="rect">
            <a:avLst/>
          </a:prstGeom>
        </p:spPr>
      </p:pic>
      <p:pic>
        <p:nvPicPr>
          <p:cNvPr id="11" name="Picture 10">
            <a:extLst>
              <a:ext uri="{FF2B5EF4-FFF2-40B4-BE49-F238E27FC236}">
                <a16:creationId xmlns:a16="http://schemas.microsoft.com/office/drawing/2014/main" id="{0A547383-CF5E-4744-8053-4E0A514648EE}"/>
              </a:ext>
            </a:extLst>
          </p:cNvPr>
          <p:cNvPicPr>
            <a:picLocks noChangeAspect="1"/>
          </p:cNvPicPr>
          <p:nvPr/>
        </p:nvPicPr>
        <p:blipFill>
          <a:blip r:embed="rId8"/>
          <a:stretch>
            <a:fillRect/>
          </a:stretch>
        </p:blipFill>
        <p:spPr>
          <a:xfrm>
            <a:off x="4401687" y="3031520"/>
            <a:ext cx="3809184" cy="2103120"/>
          </a:xfrm>
          <a:prstGeom prst="rect">
            <a:avLst/>
          </a:prstGeom>
        </p:spPr>
      </p:pic>
      <p:sp>
        <p:nvSpPr>
          <p:cNvPr id="2" name="Rectangle 1">
            <a:extLst>
              <a:ext uri="{FF2B5EF4-FFF2-40B4-BE49-F238E27FC236}">
                <a16:creationId xmlns:a16="http://schemas.microsoft.com/office/drawing/2014/main" id="{4D269C78-5CEF-4A8A-9957-255906011DD4}"/>
              </a:ext>
            </a:extLst>
          </p:cNvPr>
          <p:cNvSpPr/>
          <p:nvPr/>
        </p:nvSpPr>
        <p:spPr>
          <a:xfrm>
            <a:off x="748145" y="1885943"/>
            <a:ext cx="7400277" cy="1223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Audio 2">
            <a:hlinkClick r:id="" action="ppaction://media"/>
            <a:extLst>
              <a:ext uri="{FF2B5EF4-FFF2-40B4-BE49-F238E27FC236}">
                <a16:creationId xmlns:a16="http://schemas.microsoft.com/office/drawing/2014/main" id="{323A0E22-EB42-4B9D-81F4-0FF9A59A54C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43938" y="4643438"/>
            <a:ext cx="347662" cy="347662"/>
          </a:xfrm>
          <a:prstGeom prst="rect">
            <a:avLst/>
          </a:prstGeom>
        </p:spPr>
      </p:pic>
    </p:spTree>
    <p:custDataLst>
      <p:tags r:id="rId1"/>
    </p:custDataLst>
    <p:extLst>
      <p:ext uri="{BB962C8B-B14F-4D97-AF65-F5344CB8AC3E}">
        <p14:creationId xmlns:p14="http://schemas.microsoft.com/office/powerpoint/2010/main" val="3706430258"/>
      </p:ext>
    </p:extLst>
  </p:cSld>
  <p:clrMapOvr>
    <a:masterClrMapping/>
  </p:clrMapOvr>
  <mc:AlternateContent xmlns:mc="http://schemas.openxmlformats.org/markup-compatibility/2006" xmlns:p14="http://schemas.microsoft.com/office/powerpoint/2010/main">
    <mc:Choice Requires="p14">
      <p:transition spd="slow" p14:dur="2000" advTm="19391"/>
    </mc:Choice>
    <mc:Fallback xmlns="">
      <p:transition spd="slow" advTm="19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par>
                          <p:cTn id="19" fill="hold">
                            <p:stCondLst>
                              <p:cond delay="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9;p16">
            <a:extLst>
              <a:ext uri="{FF2B5EF4-FFF2-40B4-BE49-F238E27FC236}">
                <a16:creationId xmlns:a16="http://schemas.microsoft.com/office/drawing/2014/main" id="{475EC9C8-FC97-41C6-AEE1-FC6E0E21E53F}"/>
              </a:ext>
            </a:extLst>
          </p:cNvPr>
          <p:cNvSpPr txBox="1">
            <a:spLocks noGrp="1"/>
          </p:cNvSpPr>
          <p:nvPr>
            <p:ph type="title"/>
          </p:nvPr>
        </p:nvSpPr>
        <p:spPr>
          <a:xfrm>
            <a:off x="304666" y="304149"/>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6">
                    <a:lumMod val="50000"/>
                    <a:lumOff val="50000"/>
                  </a:schemeClr>
                </a:solidFill>
              </a:rPr>
              <a:t>Label Renaming</a:t>
            </a:r>
            <a:endParaRPr sz="3200" dirty="0">
              <a:solidFill>
                <a:schemeClr val="accent6">
                  <a:lumMod val="50000"/>
                  <a:lumOff val="50000"/>
                </a:schemeClr>
              </a:solidFill>
            </a:endParaRPr>
          </a:p>
        </p:txBody>
      </p:sp>
      <p:pic>
        <p:nvPicPr>
          <p:cNvPr id="5" name="Picture 4">
            <a:extLst>
              <a:ext uri="{FF2B5EF4-FFF2-40B4-BE49-F238E27FC236}">
                <a16:creationId xmlns:a16="http://schemas.microsoft.com/office/drawing/2014/main" id="{A57825E0-E381-4800-A35C-DD88C26B70F2}"/>
              </a:ext>
            </a:extLst>
          </p:cNvPr>
          <p:cNvPicPr>
            <a:picLocks noChangeAspect="1"/>
          </p:cNvPicPr>
          <p:nvPr/>
        </p:nvPicPr>
        <p:blipFill>
          <a:blip r:embed="rId6"/>
          <a:stretch>
            <a:fillRect/>
          </a:stretch>
        </p:blipFill>
        <p:spPr>
          <a:xfrm>
            <a:off x="963625" y="919830"/>
            <a:ext cx="5882279" cy="1184579"/>
          </a:xfrm>
          <a:prstGeom prst="rect">
            <a:avLst/>
          </a:prstGeom>
        </p:spPr>
      </p:pic>
      <p:sp>
        <p:nvSpPr>
          <p:cNvPr id="7" name="TextBox 6">
            <a:extLst>
              <a:ext uri="{FF2B5EF4-FFF2-40B4-BE49-F238E27FC236}">
                <a16:creationId xmlns:a16="http://schemas.microsoft.com/office/drawing/2014/main" id="{6F1602D0-48FF-4A0B-8C1E-509BDFDB27BE}"/>
              </a:ext>
            </a:extLst>
          </p:cNvPr>
          <p:cNvSpPr txBox="1"/>
          <p:nvPr/>
        </p:nvSpPr>
        <p:spPr>
          <a:xfrm>
            <a:off x="963625" y="2276323"/>
            <a:ext cx="1953746" cy="1384995"/>
          </a:xfrm>
          <a:prstGeom prst="rect">
            <a:avLst/>
          </a:prstGeom>
          <a:noFill/>
        </p:spPr>
        <p:txBody>
          <a:bodyPr wrap="square" rtlCol="0">
            <a:spAutoFit/>
          </a:bodyPr>
          <a:lstStyle/>
          <a:p>
            <a:r>
              <a:rPr lang="en-SG" sz="2800" dirty="0">
                <a:latin typeface="Roboto" panose="02000000000000000000" pitchFamily="2" charset="0"/>
                <a:ea typeface="Roboto" panose="02000000000000000000" pitchFamily="2" charset="0"/>
              </a:rPr>
              <a:t>’10/49’    </a:t>
            </a:r>
          </a:p>
          <a:p>
            <a:r>
              <a:rPr lang="en-SG" sz="2800" dirty="0">
                <a:latin typeface="Roboto" panose="02000000000000000000" pitchFamily="2" charset="0"/>
                <a:ea typeface="Roboto" panose="02000000000000000000" pitchFamily="2" charset="0"/>
              </a:rPr>
              <a:t>       </a:t>
            </a:r>
            <a:br>
              <a:rPr lang="en-SG" sz="2800" dirty="0">
                <a:latin typeface="Roboto" panose="02000000000000000000" pitchFamily="2" charset="0"/>
                <a:ea typeface="Roboto" panose="02000000000000000000" pitchFamily="2" charset="0"/>
              </a:rPr>
            </a:br>
            <a:r>
              <a:rPr lang="en-SG" sz="2800" dirty="0">
                <a:latin typeface="Roboto" panose="02000000000000000000" pitchFamily="2" charset="0"/>
                <a:ea typeface="Roboto" panose="02000000000000000000" pitchFamily="2" charset="0"/>
              </a:rPr>
              <a:t>‘100-500’</a:t>
            </a:r>
          </a:p>
        </p:txBody>
      </p:sp>
      <p:sp>
        <p:nvSpPr>
          <p:cNvPr id="8" name="TextBox 7">
            <a:extLst>
              <a:ext uri="{FF2B5EF4-FFF2-40B4-BE49-F238E27FC236}">
                <a16:creationId xmlns:a16="http://schemas.microsoft.com/office/drawing/2014/main" id="{199D8BCA-A9D7-4A40-A203-79E8455086BC}"/>
              </a:ext>
            </a:extLst>
          </p:cNvPr>
          <p:cNvSpPr txBox="1"/>
          <p:nvPr/>
        </p:nvSpPr>
        <p:spPr>
          <a:xfrm>
            <a:off x="4465562" y="2276323"/>
            <a:ext cx="1953746" cy="1384995"/>
          </a:xfrm>
          <a:prstGeom prst="rect">
            <a:avLst/>
          </a:prstGeom>
          <a:noFill/>
        </p:spPr>
        <p:txBody>
          <a:bodyPr wrap="square" rtlCol="0">
            <a:spAutoFit/>
          </a:bodyPr>
          <a:lstStyle/>
          <a:p>
            <a:r>
              <a:rPr lang="en-SG" sz="2800" dirty="0">
                <a:latin typeface="Roboto" panose="02000000000000000000" pitchFamily="2" charset="0"/>
                <a:ea typeface="Roboto" panose="02000000000000000000" pitchFamily="2" charset="0"/>
              </a:rPr>
              <a:t>’10-49’    </a:t>
            </a:r>
          </a:p>
          <a:p>
            <a:r>
              <a:rPr lang="en-SG" sz="2800" dirty="0">
                <a:latin typeface="Roboto" panose="02000000000000000000" pitchFamily="2" charset="0"/>
                <a:ea typeface="Roboto" panose="02000000000000000000" pitchFamily="2" charset="0"/>
              </a:rPr>
              <a:t>     </a:t>
            </a:r>
            <a:br>
              <a:rPr lang="en-SG" sz="2800" dirty="0">
                <a:latin typeface="Roboto" panose="02000000000000000000" pitchFamily="2" charset="0"/>
                <a:ea typeface="Roboto" panose="02000000000000000000" pitchFamily="2" charset="0"/>
              </a:rPr>
            </a:br>
            <a:r>
              <a:rPr lang="en-SG" sz="2800" dirty="0">
                <a:latin typeface="Roboto" panose="02000000000000000000" pitchFamily="2" charset="0"/>
                <a:ea typeface="Roboto" panose="02000000000000000000" pitchFamily="2" charset="0"/>
              </a:rPr>
              <a:t>‘100-499’</a:t>
            </a:r>
          </a:p>
        </p:txBody>
      </p:sp>
      <p:grpSp>
        <p:nvGrpSpPr>
          <p:cNvPr id="11" name="Group 10">
            <a:extLst>
              <a:ext uri="{FF2B5EF4-FFF2-40B4-BE49-F238E27FC236}">
                <a16:creationId xmlns:a16="http://schemas.microsoft.com/office/drawing/2014/main" id="{984F8394-26DA-403F-BCCE-98A05B77E3D8}"/>
              </a:ext>
            </a:extLst>
          </p:cNvPr>
          <p:cNvGrpSpPr/>
          <p:nvPr/>
        </p:nvGrpSpPr>
        <p:grpSpPr>
          <a:xfrm>
            <a:off x="2917371" y="2303242"/>
            <a:ext cx="1199848" cy="1270000"/>
            <a:chOff x="2844799" y="2337102"/>
            <a:chExt cx="1199848" cy="1270000"/>
          </a:xfrm>
        </p:grpSpPr>
        <p:sp>
          <p:nvSpPr>
            <p:cNvPr id="9" name="Arrow: Right 8">
              <a:extLst>
                <a:ext uri="{FF2B5EF4-FFF2-40B4-BE49-F238E27FC236}">
                  <a16:creationId xmlns:a16="http://schemas.microsoft.com/office/drawing/2014/main" id="{24BAD495-EBD1-4D8B-A701-4806C7B92BFB}"/>
                </a:ext>
              </a:extLst>
            </p:cNvPr>
            <p:cNvSpPr/>
            <p:nvPr/>
          </p:nvSpPr>
          <p:spPr>
            <a:xfrm>
              <a:off x="2844799" y="2337102"/>
              <a:ext cx="1199848" cy="46929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10" name="Arrow: Right 9">
              <a:extLst>
                <a:ext uri="{FF2B5EF4-FFF2-40B4-BE49-F238E27FC236}">
                  <a16:creationId xmlns:a16="http://schemas.microsoft.com/office/drawing/2014/main" id="{21438208-B99C-4DFA-819E-DE57211F1C52}"/>
                </a:ext>
              </a:extLst>
            </p:cNvPr>
            <p:cNvSpPr/>
            <p:nvPr/>
          </p:nvSpPr>
          <p:spPr>
            <a:xfrm>
              <a:off x="2844799" y="3137807"/>
              <a:ext cx="1199848" cy="46929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grpSp>
      <p:pic>
        <p:nvPicPr>
          <p:cNvPr id="4" name="Audio 3">
            <a:hlinkClick r:id="" action="ppaction://media"/>
            <a:extLst>
              <a:ext uri="{FF2B5EF4-FFF2-40B4-BE49-F238E27FC236}">
                <a16:creationId xmlns:a16="http://schemas.microsoft.com/office/drawing/2014/main" id="{38D6FF03-82D0-43D4-8179-5DB2728AC6D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43938" y="4643438"/>
            <a:ext cx="347662" cy="347662"/>
          </a:xfrm>
          <a:prstGeom prst="rect">
            <a:avLst/>
          </a:prstGeom>
        </p:spPr>
      </p:pic>
    </p:spTree>
    <p:custDataLst>
      <p:tags r:id="rId1"/>
    </p:custDataLst>
    <p:extLst>
      <p:ext uri="{BB962C8B-B14F-4D97-AF65-F5344CB8AC3E}">
        <p14:creationId xmlns:p14="http://schemas.microsoft.com/office/powerpoint/2010/main" val="2570224937"/>
      </p:ext>
    </p:extLst>
  </p:cSld>
  <p:clrMapOvr>
    <a:masterClrMapping/>
  </p:clrMapOvr>
  <mc:AlternateContent xmlns:mc="http://schemas.openxmlformats.org/markup-compatibility/2006" xmlns:p14="http://schemas.microsoft.com/office/powerpoint/2010/main">
    <mc:Choice Requires="p14">
      <p:transition spd="slow" p14:dur="2000" advTm="14545"/>
    </mc:Choice>
    <mc:Fallback xmlns="">
      <p:transition spd="slow" advTm="14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9;p16">
            <a:extLst>
              <a:ext uri="{FF2B5EF4-FFF2-40B4-BE49-F238E27FC236}">
                <a16:creationId xmlns:a16="http://schemas.microsoft.com/office/drawing/2014/main" id="{B6D6B2AD-E8E3-495A-8F96-AD6354DC88D7}"/>
              </a:ext>
            </a:extLst>
          </p:cNvPr>
          <p:cNvSpPr txBox="1">
            <a:spLocks noGrp="1"/>
          </p:cNvSpPr>
          <p:nvPr>
            <p:ph type="title"/>
          </p:nvPr>
        </p:nvSpPr>
        <p:spPr>
          <a:xfrm>
            <a:off x="304666" y="304149"/>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lumMod val="50000"/>
                    <a:lumOff val="50000"/>
                  </a:schemeClr>
                </a:solidFill>
              </a:rPr>
              <a:t>Missing Value Visualisation</a:t>
            </a:r>
            <a:endParaRPr dirty="0">
              <a:solidFill>
                <a:schemeClr val="accent6">
                  <a:lumMod val="50000"/>
                  <a:lumOff val="50000"/>
                </a:schemeClr>
              </a:solidFill>
            </a:endParaRPr>
          </a:p>
        </p:txBody>
      </p:sp>
      <p:pic>
        <p:nvPicPr>
          <p:cNvPr id="5" name="Picture 4">
            <a:extLst>
              <a:ext uri="{FF2B5EF4-FFF2-40B4-BE49-F238E27FC236}">
                <a16:creationId xmlns:a16="http://schemas.microsoft.com/office/drawing/2014/main" id="{3C90AF5C-F415-4509-8BA0-C401036BA409}"/>
              </a:ext>
            </a:extLst>
          </p:cNvPr>
          <p:cNvPicPr>
            <a:picLocks noChangeAspect="1"/>
          </p:cNvPicPr>
          <p:nvPr/>
        </p:nvPicPr>
        <p:blipFill>
          <a:blip r:embed="rId5"/>
          <a:stretch>
            <a:fillRect/>
          </a:stretch>
        </p:blipFill>
        <p:spPr>
          <a:xfrm>
            <a:off x="633790" y="846759"/>
            <a:ext cx="7352410" cy="4137083"/>
          </a:xfrm>
          <a:prstGeom prst="rect">
            <a:avLst/>
          </a:prstGeom>
        </p:spPr>
      </p:pic>
      <p:pic>
        <p:nvPicPr>
          <p:cNvPr id="4" name="Audio 3">
            <a:hlinkClick r:id="" action="ppaction://media"/>
            <a:extLst>
              <a:ext uri="{FF2B5EF4-FFF2-40B4-BE49-F238E27FC236}">
                <a16:creationId xmlns:a16="http://schemas.microsoft.com/office/drawing/2014/main" id="{FF3E7283-D6F2-47B0-BE3A-0ECBA325C1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43938" y="4643438"/>
            <a:ext cx="347662" cy="347662"/>
          </a:xfrm>
          <a:prstGeom prst="rect">
            <a:avLst/>
          </a:prstGeom>
        </p:spPr>
      </p:pic>
    </p:spTree>
    <p:extLst>
      <p:ext uri="{BB962C8B-B14F-4D97-AF65-F5344CB8AC3E}">
        <p14:creationId xmlns:p14="http://schemas.microsoft.com/office/powerpoint/2010/main" val="1585605393"/>
      </p:ext>
    </p:extLst>
  </p:cSld>
  <p:clrMapOvr>
    <a:masterClrMapping/>
  </p:clrMapOvr>
  <mc:AlternateContent xmlns:mc="http://schemas.openxmlformats.org/markup-compatibility/2006" xmlns:p14="http://schemas.microsoft.com/office/powerpoint/2010/main">
    <mc:Choice Requires="p14">
      <p:transition spd="slow" p14:dur="2000" advTm="6788"/>
    </mc:Choice>
    <mc:Fallback xmlns="">
      <p:transition spd="slow" advTm="6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7.3"/>
</p:tagLst>
</file>

<file path=ppt/tags/tag2.xml><?xml version="1.0" encoding="utf-8"?>
<p:tagLst xmlns:a="http://schemas.openxmlformats.org/drawingml/2006/main" xmlns:r="http://schemas.openxmlformats.org/officeDocument/2006/relationships" xmlns:p="http://schemas.openxmlformats.org/presentationml/2006/main">
  <p:tag name="TIMING" val="|1.8"/>
</p:tagLst>
</file>

<file path=ppt/tags/tag3.xml><?xml version="1.0" encoding="utf-8"?>
<p:tagLst xmlns:a="http://schemas.openxmlformats.org/drawingml/2006/main" xmlns:r="http://schemas.openxmlformats.org/officeDocument/2006/relationships" xmlns:p="http://schemas.openxmlformats.org/presentationml/2006/main">
  <p:tag name="TIMING" val="|0.7|7.8"/>
</p:tagLst>
</file>

<file path=ppt/tags/tag4.xml><?xml version="1.0" encoding="utf-8"?>
<p:tagLst xmlns:a="http://schemas.openxmlformats.org/drawingml/2006/main" xmlns:r="http://schemas.openxmlformats.org/officeDocument/2006/relationships" xmlns:p="http://schemas.openxmlformats.org/presentationml/2006/main">
  <p:tag name="TIMING" val="|1.5|2.8"/>
</p:tagLst>
</file>

<file path=ppt/tags/tag5.xml><?xml version="1.0" encoding="utf-8"?>
<p:tagLst xmlns:a="http://schemas.openxmlformats.org/drawingml/2006/main" xmlns:r="http://schemas.openxmlformats.org/officeDocument/2006/relationships" xmlns:p="http://schemas.openxmlformats.org/presentationml/2006/main">
  <p:tag name="TIMING" val="|4.4|4.1|6|1.9|3.2"/>
</p:tagLst>
</file>

<file path=ppt/tags/tag6.xml><?xml version="1.0" encoding="utf-8"?>
<p:tagLst xmlns:a="http://schemas.openxmlformats.org/drawingml/2006/main" xmlns:r="http://schemas.openxmlformats.org/officeDocument/2006/relationships" xmlns:p="http://schemas.openxmlformats.org/presentationml/2006/main">
  <p:tag name="TIMING" val="|5.1|7.3|4.1"/>
</p:tagLst>
</file>

<file path=ppt/tags/tag7.xml><?xml version="1.0" encoding="utf-8"?>
<p:tagLst xmlns:a="http://schemas.openxmlformats.org/drawingml/2006/main" xmlns:r="http://schemas.openxmlformats.org/officeDocument/2006/relationships" xmlns:p="http://schemas.openxmlformats.org/presentationml/2006/main">
  <p:tag name="TIMING" val="|4.1|1.5|5.3"/>
</p:tagLst>
</file>

<file path=ppt/tags/tag8.xml><?xml version="1.0" encoding="utf-8"?>
<p:tagLst xmlns:a="http://schemas.openxmlformats.org/drawingml/2006/main" xmlns:r="http://schemas.openxmlformats.org/officeDocument/2006/relationships" xmlns:p="http://schemas.openxmlformats.org/presentationml/2006/main">
  <p:tag name="TIMING" val="|6.8"/>
</p:tagLst>
</file>

<file path=ppt/theme/theme1.xml><?xml version="1.0" encoding="utf-8"?>
<a:theme xmlns:a="http://schemas.openxmlformats.org/drawingml/2006/main" name="Data Charts Infographics by Slidesgo">
  <a:themeElements>
    <a:clrScheme name="Simple Light">
      <a:dk1>
        <a:srgbClr val="000000"/>
      </a:dk1>
      <a:lt1>
        <a:srgbClr val="FFFFFF"/>
      </a:lt1>
      <a:dk2>
        <a:srgbClr val="595959"/>
      </a:dk2>
      <a:lt2>
        <a:srgbClr val="EEEEEE"/>
      </a:lt2>
      <a:accent1>
        <a:srgbClr val="1E35A1"/>
      </a:accent1>
      <a:accent2>
        <a:srgbClr val="0C79F3"/>
      </a:accent2>
      <a:accent3>
        <a:srgbClr val="00D4F0"/>
      </a:accent3>
      <a:accent4>
        <a:srgbClr val="2170B7"/>
      </a:accent4>
      <a:accent5>
        <a:srgbClr val="59A7FF"/>
      </a:accent5>
      <a:accent6>
        <a:srgbClr val="07155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936</TotalTime>
  <Words>2234</Words>
  <Application>Microsoft Macintosh PowerPoint</Application>
  <PresentationFormat>全屏显示(16:9)</PresentationFormat>
  <Paragraphs>230</Paragraphs>
  <Slides>34</Slides>
  <Notes>29</Notes>
  <HiddenSlides>0</HiddenSlides>
  <MMClips>13</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34</vt:i4>
      </vt:variant>
    </vt:vector>
  </HeadingPairs>
  <TitlesOfParts>
    <vt:vector size="45" baseType="lpstr">
      <vt:lpstr>Fira Sans Extra Condensed Medium</vt:lpstr>
      <vt:lpstr>Roboto</vt:lpstr>
      <vt:lpstr>Calibri</vt:lpstr>
      <vt:lpstr>Cambria Math</vt:lpstr>
      <vt:lpstr>Arial</vt:lpstr>
      <vt:lpstr>Fira Code</vt:lpstr>
      <vt:lpstr>-apple-system</vt:lpstr>
      <vt:lpstr>Oswald</vt:lpstr>
      <vt:lpstr>Fira Sans Extra Condensed Light</vt:lpstr>
      <vt:lpstr>Fira Sans Extra Condensed</vt:lpstr>
      <vt:lpstr>Data Charts Infographics by Slidesgo</vt:lpstr>
      <vt:lpstr>SC1015 Mini Project</vt:lpstr>
      <vt:lpstr>Pratical Motivation</vt:lpstr>
      <vt:lpstr>Data Preparation &amp; Problem Formulation  </vt:lpstr>
      <vt:lpstr>Reason for choosing this Dataset</vt:lpstr>
      <vt:lpstr>Data Cleaning</vt:lpstr>
      <vt:lpstr>Checking the features</vt:lpstr>
      <vt:lpstr>Dropping Irrelevant Columns</vt:lpstr>
      <vt:lpstr>Label Renaming</vt:lpstr>
      <vt:lpstr>Missing Value Visualisation</vt:lpstr>
      <vt:lpstr>PowerPoint 演示文稿</vt:lpstr>
      <vt:lpstr>Filling Company_size and Company_type</vt:lpstr>
      <vt:lpstr>Filling Major_discpline</vt:lpstr>
      <vt:lpstr>Filling Remaining Missing Values</vt:lpstr>
      <vt:lpstr>ANALYTIC  VISUALISATION</vt:lpstr>
      <vt:lpstr>Gender Distribution Between Job-seekers and Non Job-seekers</vt:lpstr>
      <vt:lpstr>Target Distribution in Gender</vt:lpstr>
      <vt:lpstr>City Development Index Distribution</vt:lpstr>
      <vt:lpstr>Working Experience Distribution</vt:lpstr>
      <vt:lpstr>Distribution between Company Type and Company Size</vt:lpstr>
      <vt:lpstr>Association between Company Type and Company Size</vt:lpstr>
      <vt:lpstr>Data Charts Infographics</vt:lpstr>
      <vt:lpstr>Encoding</vt:lpstr>
      <vt:lpstr>Imbalanced Dataset</vt:lpstr>
      <vt:lpstr>Try to penalize the model</vt:lpstr>
      <vt:lpstr>Under Sampling</vt:lpstr>
      <vt:lpstr>Under Sampling Strategy</vt:lpstr>
      <vt:lpstr>Over Sampling</vt:lpstr>
      <vt:lpstr>Under Sampling Strategy</vt:lpstr>
      <vt:lpstr>Boosting</vt:lpstr>
      <vt:lpstr>Boosting Strategy</vt:lpstr>
      <vt:lpstr>Performance on the whole dataset</vt:lpstr>
      <vt:lpstr>Imbalanced Prediction Dataset</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Charts Infographics</dc:title>
  <cp:lastModifiedBy>Microsoft Office 用户</cp:lastModifiedBy>
  <cp:revision>17</cp:revision>
  <dcterms:modified xsi:type="dcterms:W3CDTF">2022-04-18T07:50:55Z</dcterms:modified>
</cp:coreProperties>
</file>